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  <p:sldMasterId id="2147483711" r:id="rId4"/>
  </p:sldMasterIdLst>
  <p:notesMasterIdLst>
    <p:notesMasterId r:id="rId14"/>
  </p:notesMasterIdLst>
  <p:sldIdLst>
    <p:sldId id="257" r:id="rId5"/>
    <p:sldId id="263" r:id="rId6"/>
    <p:sldId id="265" r:id="rId7"/>
    <p:sldId id="266" r:id="rId8"/>
    <p:sldId id="262" r:id="rId9"/>
    <p:sldId id="260" r:id="rId10"/>
    <p:sldId id="268" r:id="rId11"/>
    <p:sldId id="267" r:id="rId12"/>
    <p:sldId id="258" r:id="rId13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55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2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Chimie durable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EAC4B6-92DC-4E76-9CAD-5D8DA25411CE}"/>
              </a:ext>
            </a:extLst>
          </p:cNvPr>
          <p:cNvSpPr txBox="1"/>
          <p:nvPr/>
        </p:nvSpPr>
        <p:spPr>
          <a:xfrm>
            <a:off x="798921" y="2705167"/>
            <a:ext cx="7610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F760B2-4E0A-4D62-8256-5B0E8E2F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995334-5AC7-47E1-BCF0-3E6330A0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8" y="82287"/>
            <a:ext cx="6624084" cy="249025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2EB241-7391-4CB6-A7B7-9A542891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2" y="2630007"/>
            <a:ext cx="3068378" cy="20440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F65592-FF12-4B4A-AE1A-46BC0525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56" y="2661881"/>
            <a:ext cx="3536307" cy="19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6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0783F70-CA3A-49F4-B1B2-96104CCE2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176E8F0-E95F-47A5-9060-8B6EAE6C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23" y="135363"/>
            <a:ext cx="8468952" cy="694497"/>
          </a:xfrm>
        </p:spPr>
        <p:txBody>
          <a:bodyPr/>
          <a:lstStyle/>
          <a:p>
            <a:r>
              <a:rPr lang="fr-FR" dirty="0"/>
              <a:t>Les 12 principes de la chimie verte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E602CB-D0C0-43EB-B078-3B2FF4066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6"/>
          <a:stretch/>
        </p:blipFill>
        <p:spPr>
          <a:xfrm>
            <a:off x="1487279" y="946298"/>
            <a:ext cx="6169441" cy="36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503DD73-9C1C-480D-AD61-9E15EFEE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4855A7B-F27F-4E9E-8A06-ECA79D20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d’une chalcone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635B2C7-0910-4087-A64E-57BB1E456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8" t="14272" r="16578" b="18300"/>
          <a:stretch/>
        </p:blipFill>
        <p:spPr>
          <a:xfrm>
            <a:off x="1967233" y="2352973"/>
            <a:ext cx="1391955" cy="142672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0B296CC8-DA91-49CB-8DC8-B43051C5757A}"/>
              </a:ext>
            </a:extLst>
          </p:cNvPr>
          <p:cNvGrpSpPr/>
          <p:nvPr/>
        </p:nvGrpSpPr>
        <p:grpSpPr>
          <a:xfrm>
            <a:off x="-100879" y="1008801"/>
            <a:ext cx="2764089" cy="1551333"/>
            <a:chOff x="692" y="796663"/>
            <a:chExt cx="2830071" cy="15513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B1DEE0-70DD-4440-A664-FBB0883E4726}"/>
                </a:ext>
              </a:extLst>
            </p:cNvPr>
            <p:cNvSpPr/>
            <p:nvPr/>
          </p:nvSpPr>
          <p:spPr>
            <a:xfrm>
              <a:off x="692" y="796663"/>
              <a:ext cx="283007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latin typeface="Calibri" panose="020F0502020204030204" pitchFamily="34" charset="0"/>
                  <a:cs typeface="Times New Roman" panose="02020603050405020304" pitchFamily="18" charset="0"/>
                </a:rPr>
                <a:t> 1,3 mL (10 </a:t>
              </a:r>
              <a:r>
                <a:rPr lang="fr-FR" dirty="0" err="1">
                  <a:latin typeface="Calibri" panose="020F0502020204030204" pitchFamily="34" charset="0"/>
                  <a:cs typeface="Times New Roman" panose="02020603050405020304" pitchFamily="18" charset="0"/>
                </a:rPr>
                <a:t>mmol</a:t>
              </a:r>
              <a:r>
                <a:rPr lang="fr-FR" dirty="0">
                  <a:latin typeface="Calibri" panose="020F0502020204030204" pitchFamily="34" charset="0"/>
                  <a:cs typeface="Times New Roman" panose="02020603050405020304" pitchFamily="18" charset="0"/>
                </a:rPr>
                <a:t> ) </a:t>
              </a:r>
            </a:p>
            <a:p>
              <a:pPr algn="ctr"/>
              <a:r>
                <a:rPr lang="fr-FR" dirty="0">
                  <a:latin typeface="Calibri" panose="020F0502020204030204" pitchFamily="34" charset="0"/>
                  <a:cs typeface="Times New Roman" panose="02020603050405020304" pitchFamily="18" charset="0"/>
                </a:rPr>
                <a:t>de 4-méthylacétophénone C</a:t>
              </a:r>
              <a:r>
                <a:rPr lang="fr-FR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9</a:t>
              </a:r>
              <a:r>
                <a:rPr lang="fr-FR" dirty="0">
                  <a:latin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fr-FR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r>
                <a:rPr lang="fr-FR" dirty="0">
                  <a:latin typeface="Calibri" panose="020F0502020204030204" pitchFamily="34" charset="0"/>
                  <a:cs typeface="Times New Roman" panose="02020603050405020304" pitchFamily="18" charset="0"/>
                </a:rPr>
                <a:t>O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2A028EDC-DE0C-447B-AA98-E7F03A32B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2727" l="91" r="19619">
                          <a14:foregroundMark x1="16258" y1="17576" x2="18165" y2="44848"/>
                          <a14:foregroundMark x1="15622" y1="16364" x2="16530" y2="24848"/>
                          <a14:foregroundMark x1="16440" y1="17576" x2="15622" y2="24848"/>
                          <a14:foregroundMark x1="16076" y1="38788" x2="8356" y2="44242"/>
                          <a14:foregroundMark x1="8356" y1="44242" x2="2452" y2="73939"/>
                          <a14:foregroundMark x1="2452" y1="73939" x2="10445" y2="81212"/>
                          <a14:foregroundMark x1="10445" y1="81212" x2="16076" y2="35152"/>
                          <a14:foregroundMark x1="11989" y1="56364" x2="11172" y2="60606"/>
                          <a14:foregroundMark x1="10263" y1="58788" x2="10082" y2="59394"/>
                          <a14:foregroundMark x1="8447" y1="63636" x2="2089" y2="91515"/>
                          <a14:foregroundMark x1="2089" y1="91515" x2="4814" y2="71515"/>
                          <a14:foregroundMark x1="2271" y1="84848" x2="6267" y2="67879"/>
                          <a14:foregroundMark x1="7539" y1="58788" x2="1907" y2="89697"/>
                          <a14:foregroundMark x1="1907" y1="89697" x2="2271" y2="72121"/>
                          <a14:foregroundMark x1="1544" y1="89091" x2="2906" y2="77576"/>
                          <a14:foregroundMark x1="1544" y1="83030" x2="1635" y2="88485"/>
                          <a14:foregroundMark x1="1544" y1="78788" x2="91" y2="77576"/>
                          <a14:foregroundMark x1="6085" y1="93333" x2="5631" y2="86061"/>
                          <a14:foregroundMark x1="16712" y1="30909" x2="17348" y2="33333"/>
                          <a14:foregroundMark x1="19891" y1="49091" x2="18619" y2="52121"/>
                          <a14:foregroundMark x1="18619" y1="56364" x2="17166" y2="37576"/>
                          <a14:foregroundMark x1="19891" y1="47879" x2="18438" y2="32121"/>
                          <a14:foregroundMark x1="15622" y1="13939" x2="15895" y2="36364"/>
                          <a14:foregroundMark x1="15622" y1="13939" x2="15259" y2="26667"/>
                          <a14:foregroundMark x1="15895" y1="10909" x2="16894" y2="12121"/>
                          <a14:foregroundMark x1="17075" y1="12121" x2="15259" y2="12121"/>
                          <a14:foregroundMark x1="16530" y1="7879" x2="16530" y2="16364"/>
                          <a14:foregroundMark x1="16894" y1="6667" x2="15441" y2="13333"/>
                          <a14:foregroundMark x1="14986" y1="10303" x2="15259" y2="22424"/>
                          <a14:foregroundMark x1="9264" y1="44848" x2="9264" y2="38788"/>
                          <a14:foregroundMark x1="11807" y1="70303" x2="6721" y2="83030"/>
                          <a14:foregroundMark x1="1362" y1="92727" x2="91" y2="91515"/>
                          <a14:foregroundMark x1="15985" y1="9091" x2="15713" y2="9697"/>
                          <a14:foregroundMark x1="16258" y1="8485" x2="15350" y2="8485"/>
                        </a14:backgroundRemoval>
                      </a14:imgEffect>
                    </a14:imgLayer>
                  </a14:imgProps>
                </a:ext>
              </a:extLst>
            </a:blip>
            <a:srcRect r="79263"/>
            <a:stretch/>
          </p:blipFill>
          <p:spPr>
            <a:xfrm>
              <a:off x="819773" y="1342069"/>
              <a:ext cx="1391955" cy="1005927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D4BD3B7-A9E3-45E5-A674-1B052C6F3891}"/>
              </a:ext>
            </a:extLst>
          </p:cNvPr>
          <p:cNvGrpSpPr/>
          <p:nvPr/>
        </p:nvGrpSpPr>
        <p:grpSpPr>
          <a:xfrm>
            <a:off x="2924676" y="1008801"/>
            <a:ext cx="2860138" cy="1581921"/>
            <a:chOff x="2858592" y="761014"/>
            <a:chExt cx="2860138" cy="158192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5A84B7-94D1-49FD-B015-8E29C2822AF8}"/>
                </a:ext>
              </a:extLst>
            </p:cNvPr>
            <p:cNvSpPr/>
            <p:nvPr/>
          </p:nvSpPr>
          <p:spPr>
            <a:xfrm>
              <a:off x="2858592" y="761014"/>
              <a:ext cx="28601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1,2 mL (10mmol)</a:t>
              </a:r>
            </a:p>
            <a:p>
              <a:pPr algn="ctr"/>
              <a:r>
                <a: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 4-méthoxybenzaldéhyde C</a:t>
              </a:r>
              <a:r>
                <a:rPr lang="fr-FR" baseline="-25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r>
                <a: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fr-FR" baseline="-25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r>
                <a: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</a:t>
              </a:r>
              <a:r>
                <a:rPr lang="fr-FR" baseline="-25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fr-FR" dirty="0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01098B2-BB7A-4F14-BFFB-CD3C08A91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55" b="89697" l="22616" r="43597">
                          <a14:foregroundMark x1="41083" y1="12938" x2="38692" y2="38788"/>
                          <a14:foregroundMark x1="39419" y1="12938" x2="39419" y2="14545"/>
                          <a14:foregroundMark x1="39418" y1="12938" x2="39237" y2="14545"/>
                          <a14:foregroundMark x1="39328" y1="12938" x2="39328" y2="13333"/>
                          <a14:foregroundMark x1="38619" y1="13077" x2="38692" y2="14545"/>
                          <a14:foregroundMark x1="39025" y1="12938" x2="39055" y2="13333"/>
                          <a14:foregroundMark x1="39000" y1="12938" x2="38874" y2="17576"/>
                          <a14:foregroundMark x1="38692" y1="15152" x2="38692" y2="20000"/>
                          <a14:foregroundMark x1="38783" y1="20606" x2="38874" y2="29091"/>
                          <a14:foregroundMark x1="38874" y1="29091" x2="38874" y2="35758"/>
                          <a14:foregroundMark x1="38965" y1="37576" x2="38783" y2="36970"/>
                          <a14:foregroundMark x1="38692" y1="34545" x2="38692" y2="34545"/>
                          <a14:foregroundMark x1="38692" y1="38182" x2="38510" y2="39394"/>
                          <a14:foregroundMark x1="38510" y1="38788" x2="40418" y2="35758"/>
                          <a14:foregroundMark x1="40872" y1="34545" x2="40781" y2="36364"/>
                          <a14:foregroundMark x1="39873" y1="35152" x2="40599" y2="41818"/>
                          <a14:foregroundMark x1="40418" y1="39394" x2="41417" y2="44242"/>
                          <a14:foregroundMark x1="41417" y1="43636" x2="42507" y2="48485"/>
                          <a14:foregroundMark x1="42507" y1="48485" x2="43143" y2="47879"/>
                          <a14:foregroundMark x1="43415" y1="49697" x2="43233" y2="47879"/>
                          <a14:foregroundMark x1="43233" y1="47273" x2="42961" y2="47273"/>
                          <a14:foregroundMark x1="43052" y1="48485" x2="42961" y2="52121"/>
                          <a14:foregroundMark x1="42688" y1="47879" x2="42688" y2="46667"/>
                          <a14:foregroundMark x1="43052" y1="46667" x2="42961" y2="46667"/>
                          <a14:foregroundMark x1="43052" y1="44242" x2="43052" y2="45455"/>
                          <a14:foregroundMark x1="42961" y1="41818" x2="42870" y2="45455"/>
                          <a14:foregroundMark x1="42870" y1="44848" x2="43143" y2="48485"/>
                          <a14:foregroundMark x1="43233" y1="47879" x2="43324" y2="49697"/>
                          <a14:foregroundMark x1="43415" y1="48485" x2="42688" y2="48485"/>
                          <a14:foregroundMark x1="42688" y1="49091" x2="42688" y2="52727"/>
                          <a14:foregroundMark x1="42507" y1="48485" x2="42144" y2="46667"/>
                          <a14:foregroundMark x1="42234" y1="48485" x2="42416" y2="50909"/>
                          <a14:foregroundMark x1="42507" y1="48485" x2="42325" y2="46061"/>
                          <a14:foregroundMark x1="41780" y1="43030" x2="41326" y2="40000"/>
                          <a14:foregroundMark x1="41054" y1="41818" x2="40963" y2="43030"/>
                          <a14:foregroundMark x1="40963" y1="43636" x2="40872" y2="44848"/>
                          <a14:foregroundMark x1="40781" y1="43030" x2="40781" y2="44848"/>
                          <a14:foregroundMark x1="41326" y1="48485" x2="41508" y2="47879"/>
                          <a14:foregroundMark x1="43052" y1="49091" x2="43324" y2="50303"/>
                          <a14:foregroundMark x1="43506" y1="47879" x2="43597" y2="50303"/>
                          <a14:foregroundMark x1="39237" y1="41212" x2="38329" y2="43030"/>
                          <a14:foregroundMark x1="37934" y1="43383" x2="37330" y2="44848"/>
                          <a14:foregroundMark x1="38329" y1="42424" x2="37954" y2="43334"/>
                          <a14:foregroundMark x1="37875" y1="43030" x2="37421" y2="45455"/>
                          <a14:foregroundMark x1="37875" y1="43030" x2="36512" y2="47273"/>
                          <a14:foregroundMark x1="37239" y1="44848" x2="37239" y2="44242"/>
                          <a14:foregroundMark x1="37894" y1="41754" x2="38238" y2="40606"/>
                          <a14:foregroundMark x1="37511" y1="43030" x2="37877" y2="41809"/>
                          <a14:foregroundMark x1="37894" y1="42138" x2="37421" y2="44242"/>
                          <a14:foregroundMark x1="38238" y1="40606" x2="37902" y2="42101"/>
                          <a14:foregroundMark x1="37693" y1="43030" x2="37511" y2="42424"/>
                          <a14:foregroundMark x1="36240" y1="47273" x2="35422" y2="49091"/>
                          <a14:foregroundMark x1="37904" y1="42167" x2="38238" y2="41212"/>
                          <a14:foregroundMark x1="37602" y1="43030" x2="37896" y2="42188"/>
                          <a14:foregroundMark x1="37883" y1="41918" x2="36966" y2="43030"/>
                          <a14:foregroundMark x1="37965" y1="41818" x2="37897" y2="41900"/>
                          <a14:foregroundMark x1="37421" y1="40000" x2="35422" y2="48485"/>
                          <a14:foregroundMark x1="38783" y1="37576" x2="38510" y2="36970"/>
                          <a14:foregroundMark x1="39510" y1="33333" x2="37511" y2="40000"/>
                          <a14:foregroundMark x1="37809" y1="40443" x2="36603" y2="44242"/>
                          <a14:foregroundMark x1="39873" y1="33939" x2="37857" y2="40290"/>
                          <a14:foregroundMark x1="37780" y1="39865" x2="35604" y2="49697"/>
                          <a14:foregroundMark x1="38420" y1="36970" x2="37840" y2="39591"/>
                          <a14:foregroundMark x1="35604" y1="49697" x2="33878" y2="53333"/>
                          <a14:foregroundMark x1="35695" y1="47273" x2="35786" y2="44848"/>
                          <a14:foregroundMark x1="35241" y1="45455" x2="32970" y2="46667"/>
                          <a14:foregroundMark x1="33424" y1="44242" x2="32698" y2="44242"/>
                          <a14:foregroundMark x1="33424" y1="41818" x2="31517" y2="44242"/>
                          <a14:foregroundMark x1="33515" y1="38788" x2="33152" y2="41212"/>
                          <a14:foregroundMark x1="33061" y1="41212" x2="30064" y2="43030"/>
                          <a14:foregroundMark x1="30881" y1="40606" x2="32153" y2="40000"/>
                          <a14:foregroundMark x1="32153" y1="40606" x2="33061" y2="41818"/>
                          <a14:foregroundMark x1="32607" y1="38788" x2="33243" y2="42424"/>
                          <a14:foregroundMark x1="33515" y1="42424" x2="32334" y2="40000"/>
                          <a14:foregroundMark x1="32516" y1="40000" x2="30154" y2="40000"/>
                          <a14:foregroundMark x1="32062" y1="34545" x2="31244" y2="40606"/>
                          <a14:foregroundMark x1="33333" y1="35758" x2="30154" y2="44242"/>
                          <a14:foregroundMark x1="31426" y1="40000" x2="28883" y2="45455"/>
                          <a14:foregroundMark x1="30336" y1="40000" x2="30518" y2="41818"/>
                          <a14:foregroundMark x1="30881" y1="40606" x2="29246" y2="47879"/>
                          <a14:foregroundMark x1="29882" y1="47273" x2="29064" y2="50303"/>
                          <a14:foregroundMark x1="29155" y1="49091" x2="28610" y2="47879"/>
                          <a14:foregroundMark x1="28610" y1="50303" x2="28338" y2="49091"/>
                          <a14:foregroundMark x1="28429" y1="50303" x2="28792" y2="55758"/>
                          <a14:foregroundMark x1="28792" y1="56364" x2="28792" y2="63636"/>
                          <a14:foregroundMark x1="28792" y1="66667" x2="29064" y2="58788"/>
                          <a14:foregroundMark x1="29337" y1="58182" x2="29246" y2="64848"/>
                          <a14:foregroundMark x1="29428" y1="67273" x2="29064" y2="55152"/>
                          <a14:foregroundMark x1="29155" y1="56364" x2="29519" y2="55152"/>
                          <a14:foregroundMark x1="29519" y1="54545" x2="29246" y2="60606"/>
                          <a14:foregroundMark x1="29246" y1="63030" x2="29064" y2="66061"/>
                          <a14:foregroundMark x1="29246" y1="67273" x2="28792" y2="70909"/>
                          <a14:foregroundMark x1="28792" y1="70909" x2="28883" y2="70909"/>
                          <a14:foregroundMark x1="29246" y1="73333" x2="29246" y2="75152"/>
                          <a14:foregroundMark x1="29428" y1="73333" x2="29609" y2="75758"/>
                          <a14:foregroundMark x1="29155" y1="70303" x2="30064" y2="76364"/>
                          <a14:foregroundMark x1="29700" y1="72727" x2="30064" y2="75758"/>
                          <a14:foregroundMark x1="30518" y1="78788" x2="30064" y2="77576"/>
                          <a14:foregroundMark x1="30245" y1="81212" x2="28247" y2="74545"/>
                          <a14:foregroundMark x1="28338" y1="74545" x2="29609" y2="79394"/>
                          <a14:foregroundMark x1="29246" y1="73333" x2="29700" y2="73939"/>
                          <a14:foregroundMark x1="31335" y1="83030" x2="31335" y2="81818"/>
                          <a14:foregroundMark x1="30972" y1="80606" x2="30609" y2="78788"/>
                          <a14:foregroundMark x1="30881" y1="80000" x2="31063" y2="81212"/>
                          <a14:foregroundMark x1="31698" y1="84848" x2="31153" y2="82424"/>
                          <a14:foregroundMark x1="31335" y1="83636" x2="30699" y2="82424"/>
                          <a14:foregroundMark x1="30518" y1="81818" x2="30518" y2="81818"/>
                          <a14:foregroundMark x1="29791" y1="77576" x2="31335" y2="83030"/>
                          <a14:foregroundMark x1="31244" y1="82424" x2="32970" y2="80000"/>
                          <a14:foregroundMark x1="34060" y1="80000" x2="34514" y2="77576"/>
                          <a14:foregroundMark x1="34151" y1="78788" x2="35876" y2="74545"/>
                          <a14:foregroundMark x1="35967" y1="73333" x2="35604" y2="71515"/>
                          <a14:foregroundMark x1="35513" y1="71515" x2="34514" y2="75758"/>
                          <a14:foregroundMark x1="35604" y1="73333" x2="33697" y2="80000"/>
                          <a14:foregroundMark x1="34787" y1="76364" x2="34332" y2="80606"/>
                          <a14:foregroundMark x1="34151" y1="81212" x2="32970" y2="84242"/>
                          <a14:foregroundMark x1="32334" y1="86061" x2="32243" y2="84242"/>
                          <a14:foregroundMark x1="32607" y1="83030" x2="32698" y2="83636"/>
                          <a14:foregroundMark x1="27157" y1="77576" x2="28247" y2="76364"/>
                          <a14:foregroundMark x1="26340" y1="81818" x2="26794" y2="83636"/>
                          <a14:foregroundMark x1="28610" y1="79394" x2="26431" y2="78788"/>
                          <a14:foregroundMark x1="27066" y1="76970" x2="26340" y2="81212"/>
                          <a14:foregroundMark x1="25976" y1="81212" x2="25068" y2="83030"/>
                          <a14:foregroundMark x1="26521" y1="81818" x2="23978" y2="86667"/>
                          <a14:foregroundMark x1="23797" y1="85455" x2="23252" y2="84848"/>
                          <a14:foregroundMark x1="24251" y1="83030" x2="22888" y2="86667"/>
                          <a14:foregroundMark x1="24432" y1="81212" x2="24432" y2="80000"/>
                          <a14:foregroundMark x1="24705" y1="79394" x2="23887" y2="81818"/>
                          <a14:foregroundMark x1="25250" y1="80000" x2="24069" y2="81818"/>
                          <a14:foregroundMark x1="24069" y1="81818" x2="22616" y2="83030"/>
                          <a14:foregroundMark x1="23070" y1="82424" x2="23070" y2="82424"/>
                          <a14:foregroundMark x1="24342" y1="78788" x2="23978" y2="80000"/>
                          <a14:foregroundMark x1="23887" y1="80000" x2="22797" y2="81818"/>
                          <a14:foregroundMark x1="22797" y1="81818" x2="22616" y2="82424"/>
                          <a14:foregroundMark x1="22616" y1="81818" x2="23252" y2="84242"/>
                          <a14:foregroundMark x1="23252" y1="86667" x2="23615" y2="87273"/>
                          <a14:foregroundMark x1="23887" y1="87273" x2="24069" y2="82424"/>
                          <a14:foregroundMark x1="24069" y1="84242" x2="24614" y2="83030"/>
                          <a14:foregroundMark x1="24523" y1="83030" x2="24342" y2="84242"/>
                          <a14:foregroundMark x1="23797" y1="86667" x2="24251" y2="81212"/>
                          <a14:foregroundMark x1="22979" y1="81212" x2="23797" y2="81818"/>
                          <a14:foregroundMark x1="22616" y1="78788" x2="25159" y2="81212"/>
                          <a14:foregroundMark x1="24614" y1="78788" x2="25159" y2="81818"/>
                          <a14:foregroundMark x1="25704" y1="86667" x2="25704" y2="86667"/>
                          <a14:foregroundMark x1="25795" y1="86061" x2="25431" y2="87273"/>
                          <a14:foregroundMark x1="25250" y1="88485" x2="24977" y2="89091"/>
                          <a14:foregroundMark x1="25250" y1="86667" x2="25068" y2="88485"/>
                          <a14:foregroundMark x1="25068" y1="86061" x2="24523" y2="89091"/>
                          <a14:foregroundMark x1="24523" y1="87879" x2="24614" y2="88485"/>
                          <a14:foregroundMark x1="24705" y1="86667" x2="24705" y2="81818"/>
                          <a14:foregroundMark x1="24796" y1="73939" x2="25431" y2="78788"/>
                          <a14:foregroundMark x1="25341" y1="78788" x2="25704" y2="78788"/>
                          <a14:foregroundMark x1="25250" y1="78182" x2="24342" y2="79394"/>
                          <a14:foregroundMark x1="24886" y1="79394" x2="24614" y2="80606"/>
                          <a14:foregroundMark x1="39146" y1="9697" x2="38601" y2="10909"/>
                          <a14:foregroundMark x1="39419" y1="8485" x2="38420" y2="9697"/>
                          <a14:foregroundMark x1="39600" y1="8485" x2="39600" y2="8485"/>
                          <a14:backgroundMark x1="36058" y1="5455" x2="34787" y2="12727"/>
                          <a14:backgroundMark x1="37693" y1="4848" x2="34242" y2="26667"/>
                          <a14:backgroundMark x1="41054" y1="3636" x2="40872" y2="3030"/>
                          <a14:backgroundMark x1="36876" y1="23030" x2="36149" y2="28485"/>
                          <a14:backgroundMark x1="40872" y1="3030" x2="41508" y2="3636"/>
                          <a14:backgroundMark x1="40599" y1="3030" x2="42053" y2="4242"/>
                          <a14:backgroundMark x1="37421" y1="32727" x2="37330" y2="29091"/>
                          <a14:backgroundMark x1="40599" y1="4242" x2="38962" y2="4242"/>
                        </a14:backgroundRemoval>
                      </a14:imgEffect>
                    </a14:imgLayer>
                  </a14:imgProps>
                </a:ext>
              </a:extLst>
            </a:blip>
            <a:srcRect l="21963" r="55544"/>
            <a:stretch/>
          </p:blipFill>
          <p:spPr>
            <a:xfrm>
              <a:off x="3609197" y="1337008"/>
              <a:ext cx="1509823" cy="1005927"/>
            </a:xfrm>
            <a:prstGeom prst="rect">
              <a:avLst/>
            </a:prstGeom>
          </p:spPr>
        </p:pic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C835FBC-E588-4C26-B79D-D51BCF485C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86"/>
          <a:stretch/>
        </p:blipFill>
        <p:spPr>
          <a:xfrm>
            <a:off x="5291333" y="2447925"/>
            <a:ext cx="3220199" cy="11064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E25B496-231A-4005-809B-B8376ECF3093}"/>
                  </a:ext>
                </a:extLst>
              </p:cNvPr>
              <p:cNvSpPr txBox="1"/>
              <p:nvPr/>
            </p:nvSpPr>
            <p:spPr>
              <a:xfrm>
                <a:off x="7688978" y="2784462"/>
                <a:ext cx="1942323" cy="342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sSub>
                        <m:sSubPr>
                          <m:ctrlPr>
                            <a:rPr lang="fr-FR" sz="2400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lang="fr-FR" sz="2400" b="0" i="0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0" i="0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O</m:t>
                      </m:r>
                    </m:oMath>
                  </m:oMathPara>
                </a14:m>
                <a:endParaRPr lang="fr-FR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E25B496-231A-4005-809B-B8376ECF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978" y="2784462"/>
                <a:ext cx="1942323" cy="342621"/>
              </a:xfrm>
              <a:prstGeom prst="rect">
                <a:avLst/>
              </a:prstGeom>
              <a:blipFill>
                <a:blip r:embed="rId7"/>
                <a:stretch>
                  <a:fillRect b="-3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6C8CA98-5652-46EB-9E5C-F7882493764E}"/>
              </a:ext>
            </a:extLst>
          </p:cNvPr>
          <p:cNvSpPr/>
          <p:nvPr/>
        </p:nvSpPr>
        <p:spPr>
          <a:xfrm>
            <a:off x="6210728" y="3518387"/>
            <a:ext cx="1088726" cy="27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(s)</a:t>
            </a:r>
            <a:r>
              <a:rPr lang="fr-FR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fr-FR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67F0831-DE8A-45B7-BEC6-F9A7434DF70F}"/>
              </a:ext>
            </a:extLst>
          </p:cNvPr>
          <p:cNvCxnSpPr/>
          <p:nvPr/>
        </p:nvCxnSpPr>
        <p:spPr>
          <a:xfrm>
            <a:off x="3675281" y="3073770"/>
            <a:ext cx="1715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202A5536-A6B1-4244-B34A-D0B1CE3B4935}"/>
              </a:ext>
            </a:extLst>
          </p:cNvPr>
          <p:cNvSpPr/>
          <p:nvPr/>
        </p:nvSpPr>
        <p:spPr>
          <a:xfrm>
            <a:off x="529157" y="2486025"/>
            <a:ext cx="1737793" cy="553537"/>
          </a:xfrm>
          <a:custGeom>
            <a:avLst/>
            <a:gdLst>
              <a:gd name="connsiteX0" fmla="*/ 356668 w 1737793"/>
              <a:gd name="connsiteY0" fmla="*/ 0 h 553537"/>
              <a:gd name="connsiteX1" fmla="*/ 61393 w 1737793"/>
              <a:gd name="connsiteY1" fmla="*/ 552450 h 553537"/>
              <a:gd name="connsiteX2" fmla="*/ 1413943 w 1737793"/>
              <a:gd name="connsiteY2" fmla="*/ 142875 h 553537"/>
              <a:gd name="connsiteX3" fmla="*/ 1737793 w 1737793"/>
              <a:gd name="connsiteY3" fmla="*/ 200025 h 553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793" h="553537">
                <a:moveTo>
                  <a:pt x="356668" y="0"/>
                </a:moveTo>
                <a:cubicBezTo>
                  <a:pt x="120924" y="264319"/>
                  <a:pt x="-114819" y="528638"/>
                  <a:pt x="61393" y="552450"/>
                </a:cubicBezTo>
                <a:cubicBezTo>
                  <a:pt x="237605" y="576262"/>
                  <a:pt x="1134543" y="201613"/>
                  <a:pt x="1413943" y="142875"/>
                </a:cubicBezTo>
                <a:cubicBezTo>
                  <a:pt x="1693343" y="84137"/>
                  <a:pt x="1715568" y="142081"/>
                  <a:pt x="1737793" y="20002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8BDAB610-C051-4C8B-AC02-C3F93E1DB1DF}"/>
              </a:ext>
            </a:extLst>
          </p:cNvPr>
          <p:cNvSpPr/>
          <p:nvPr/>
        </p:nvSpPr>
        <p:spPr>
          <a:xfrm>
            <a:off x="2066925" y="1880868"/>
            <a:ext cx="426733" cy="567057"/>
          </a:xfrm>
          <a:custGeom>
            <a:avLst/>
            <a:gdLst>
              <a:gd name="connsiteX0" fmla="*/ 0 w 426733"/>
              <a:gd name="connsiteY0" fmla="*/ 43182 h 567057"/>
              <a:gd name="connsiteX1" fmla="*/ 390525 w 426733"/>
              <a:gd name="connsiteY1" fmla="*/ 52707 h 567057"/>
              <a:gd name="connsiteX2" fmla="*/ 409575 w 426733"/>
              <a:gd name="connsiteY2" fmla="*/ 567057 h 567057"/>
              <a:gd name="connsiteX3" fmla="*/ 409575 w 426733"/>
              <a:gd name="connsiteY3" fmla="*/ 567057 h 56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33" h="567057">
                <a:moveTo>
                  <a:pt x="0" y="43182"/>
                </a:moveTo>
                <a:cubicBezTo>
                  <a:pt x="161131" y="4288"/>
                  <a:pt x="322263" y="-34606"/>
                  <a:pt x="390525" y="52707"/>
                </a:cubicBezTo>
                <a:cubicBezTo>
                  <a:pt x="458788" y="140020"/>
                  <a:pt x="409575" y="567057"/>
                  <a:pt x="409575" y="567057"/>
                </a:cubicBezTo>
                <a:lnTo>
                  <a:pt x="409575" y="567057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9564786-29D8-46AF-B391-83603396A40B}"/>
              </a:ext>
            </a:extLst>
          </p:cNvPr>
          <p:cNvSpPr/>
          <p:nvPr/>
        </p:nvSpPr>
        <p:spPr>
          <a:xfrm>
            <a:off x="2838450" y="1767234"/>
            <a:ext cx="828675" cy="604491"/>
          </a:xfrm>
          <a:custGeom>
            <a:avLst/>
            <a:gdLst>
              <a:gd name="connsiteX0" fmla="*/ 828675 w 828675"/>
              <a:gd name="connsiteY0" fmla="*/ 118716 h 604491"/>
              <a:gd name="connsiteX1" fmla="*/ 238125 w 828675"/>
              <a:gd name="connsiteY1" fmla="*/ 32991 h 604491"/>
              <a:gd name="connsiteX2" fmla="*/ 0 w 828675"/>
              <a:gd name="connsiteY2" fmla="*/ 604491 h 60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04491">
                <a:moveTo>
                  <a:pt x="828675" y="118716"/>
                </a:moveTo>
                <a:cubicBezTo>
                  <a:pt x="602456" y="35372"/>
                  <a:pt x="376237" y="-47971"/>
                  <a:pt x="238125" y="32991"/>
                </a:cubicBezTo>
                <a:cubicBezTo>
                  <a:pt x="100013" y="113953"/>
                  <a:pt x="50006" y="359222"/>
                  <a:pt x="0" y="604491"/>
                </a:cubicBez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D1B597D-0B8E-4E81-98E3-EB1AD27809A7}"/>
              </a:ext>
            </a:extLst>
          </p:cNvPr>
          <p:cNvSpPr txBox="1"/>
          <p:nvPr/>
        </p:nvSpPr>
        <p:spPr>
          <a:xfrm>
            <a:off x="3852667" y="2757751"/>
            <a:ext cx="161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mélange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724AA0-2592-4580-B6A5-3CAEC8B3802C}"/>
              </a:ext>
            </a:extLst>
          </p:cNvPr>
          <p:cNvSpPr txBox="1"/>
          <p:nvPr/>
        </p:nvSpPr>
        <p:spPr>
          <a:xfrm>
            <a:off x="751088" y="3369756"/>
            <a:ext cx="108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NaoH</a:t>
            </a:r>
            <a:r>
              <a:rPr lang="fr-FR" dirty="0"/>
              <a:t>(s)</a:t>
            </a: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0858409D-2064-40BD-9DAF-5C4E3ADF199A}"/>
              </a:ext>
            </a:extLst>
          </p:cNvPr>
          <p:cNvSpPr/>
          <p:nvPr/>
        </p:nvSpPr>
        <p:spPr>
          <a:xfrm>
            <a:off x="1455022" y="2514027"/>
            <a:ext cx="792878" cy="826073"/>
          </a:xfrm>
          <a:custGeom>
            <a:avLst/>
            <a:gdLst>
              <a:gd name="connsiteX0" fmla="*/ 18178 w 792878"/>
              <a:gd name="connsiteY0" fmla="*/ 826073 h 826073"/>
              <a:gd name="connsiteX1" fmla="*/ 56278 w 792878"/>
              <a:gd name="connsiteY1" fmla="*/ 216473 h 826073"/>
              <a:gd name="connsiteX2" fmla="*/ 488078 w 792878"/>
              <a:gd name="connsiteY2" fmla="*/ 573 h 826073"/>
              <a:gd name="connsiteX3" fmla="*/ 792878 w 792878"/>
              <a:gd name="connsiteY3" fmla="*/ 165673 h 82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878" h="826073">
                <a:moveTo>
                  <a:pt x="18178" y="826073"/>
                </a:moveTo>
                <a:cubicBezTo>
                  <a:pt x="-1931" y="590064"/>
                  <a:pt x="-22039" y="354056"/>
                  <a:pt x="56278" y="216473"/>
                </a:cubicBezTo>
                <a:cubicBezTo>
                  <a:pt x="134595" y="78890"/>
                  <a:pt x="365311" y="9040"/>
                  <a:pt x="488078" y="573"/>
                </a:cubicBezTo>
                <a:cubicBezTo>
                  <a:pt x="610845" y="-7894"/>
                  <a:pt x="701861" y="78889"/>
                  <a:pt x="792878" y="165673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2" name="Tableau 32">
            <a:extLst>
              <a:ext uri="{FF2B5EF4-FFF2-40B4-BE49-F238E27FC236}">
                <a16:creationId xmlns:a16="http://schemas.microsoft.com/office/drawing/2014/main" id="{0BD0F7E1-ACD3-432C-9486-B22084B59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42629"/>
              </p:ext>
            </p:extLst>
          </p:nvPr>
        </p:nvGraphicFramePr>
        <p:xfrm>
          <a:off x="886878" y="4091972"/>
          <a:ext cx="7370244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139199674"/>
                    </a:ext>
                  </a:extLst>
                </a:gridCol>
                <a:gridCol w="1513421">
                  <a:extLst>
                    <a:ext uri="{9D8B030D-6E8A-4147-A177-3AD203B41FA5}">
                      <a16:colId xmlns:a16="http://schemas.microsoft.com/office/drawing/2014/main" val="2564733578"/>
                    </a:ext>
                  </a:extLst>
                </a:gridCol>
                <a:gridCol w="1842561">
                  <a:extLst>
                    <a:ext uri="{9D8B030D-6E8A-4147-A177-3AD203B41FA5}">
                      <a16:colId xmlns:a16="http://schemas.microsoft.com/office/drawing/2014/main" val="1670692282"/>
                    </a:ext>
                  </a:extLst>
                </a:gridCol>
                <a:gridCol w="1842561">
                  <a:extLst>
                    <a:ext uri="{9D8B030D-6E8A-4147-A177-3AD203B41FA5}">
                      <a16:colId xmlns:a16="http://schemas.microsoft.com/office/drawing/2014/main" val="125539891"/>
                    </a:ext>
                  </a:extLst>
                </a:gridCol>
              </a:tblGrid>
              <a:tr h="316636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fr-FR" sz="16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fr-FR" sz="1600" baseline="-25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8081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Masse molaire (g/mol)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252 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774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58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5F3D5E-552F-4AD6-B4E5-551F1CEA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BA8C6C-5563-4BBE-97FC-58859A04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366" y="177881"/>
            <a:ext cx="4822825" cy="4309401"/>
          </a:xfrm>
          <a:prstGeom prst="rect">
            <a:avLst/>
          </a:prstGeom>
        </p:spPr>
      </p:pic>
      <p:sp>
        <p:nvSpPr>
          <p:cNvPr id="6" name="Titre 3">
            <a:extLst>
              <a:ext uri="{FF2B5EF4-FFF2-40B4-BE49-F238E27FC236}">
                <a16:creationId xmlns:a16="http://schemas.microsoft.com/office/drawing/2014/main" id="{C4D42625-9F2E-466D-B6C3-A9674A85A61B}"/>
              </a:ext>
            </a:extLst>
          </p:cNvPr>
          <p:cNvSpPr txBox="1">
            <a:spLocks/>
          </p:cNvSpPr>
          <p:nvPr/>
        </p:nvSpPr>
        <p:spPr>
          <a:xfrm>
            <a:off x="0" y="177881"/>
            <a:ext cx="4995162" cy="69449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/>
              <a:t>Procédé de Boots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879613B-90B0-4EF1-AB36-2BD8D43DCE48}"/>
              </a:ext>
            </a:extLst>
          </p:cNvPr>
          <p:cNvCxnSpPr>
            <a:cxnSpLocks/>
          </p:cNvCxnSpPr>
          <p:nvPr/>
        </p:nvCxnSpPr>
        <p:spPr>
          <a:xfrm>
            <a:off x="178614" y="769973"/>
            <a:ext cx="378996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4F1A74-4948-4B9E-8A70-5016ECDAB8D8}"/>
              </a:ext>
            </a:extLst>
          </p:cNvPr>
          <p:cNvSpPr/>
          <p:nvPr/>
        </p:nvSpPr>
        <p:spPr>
          <a:xfrm>
            <a:off x="0" y="872378"/>
            <a:ext cx="368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</a:t>
            </a:r>
            <a:r>
              <a:rPr lang="pt-BR" baseline="-25000" dirty="0"/>
              <a:t>ibuprofène</a:t>
            </a:r>
            <a:r>
              <a:rPr lang="pt-BR" dirty="0"/>
              <a:t>=M(C</a:t>
            </a:r>
            <a:r>
              <a:rPr lang="pt-BR" baseline="-25000" dirty="0"/>
              <a:t>13</a:t>
            </a:r>
            <a:r>
              <a:rPr lang="pt-BR" dirty="0"/>
              <a:t>H</a:t>
            </a:r>
            <a:r>
              <a:rPr lang="pt-BR" baseline="-25000" dirty="0"/>
              <a:t>18</a:t>
            </a:r>
            <a:r>
              <a:rPr lang="pt-BR" dirty="0"/>
              <a:t>O</a:t>
            </a:r>
            <a:r>
              <a:rPr lang="pt-BR" baseline="-25000" dirty="0"/>
              <a:t>2</a:t>
            </a:r>
            <a:r>
              <a:rPr lang="pt-BR" dirty="0"/>
              <a:t>)=206.3g.mol</a:t>
            </a:r>
            <a:r>
              <a:rPr lang="pt-BR" baseline="30000" dirty="0"/>
              <a:t>-1</a:t>
            </a:r>
            <a:endParaRPr lang="fr-FR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581652-8342-427B-BD8A-D5BAFBCA70AF}"/>
              </a:ext>
            </a:extLst>
          </p:cNvPr>
          <p:cNvSpPr/>
          <p:nvPr/>
        </p:nvSpPr>
        <p:spPr>
          <a:xfrm>
            <a:off x="-7050" y="1177400"/>
            <a:ext cx="382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M</a:t>
            </a:r>
            <a:r>
              <a:rPr lang="fr-FR" baseline="-25000" dirty="0" err="1"/>
              <a:t>acideéthanoïque</a:t>
            </a:r>
            <a:r>
              <a:rPr lang="fr-FR" dirty="0"/>
              <a:t>=M(C</a:t>
            </a:r>
            <a:r>
              <a:rPr lang="fr-FR" baseline="-25000" dirty="0"/>
              <a:t>2</a:t>
            </a:r>
            <a:r>
              <a:rPr lang="fr-FR" dirty="0"/>
              <a:t>H</a:t>
            </a:r>
            <a:r>
              <a:rPr lang="fr-FR" baseline="-25000" dirty="0"/>
              <a:t>4</a:t>
            </a:r>
            <a:r>
              <a:rPr lang="fr-FR" dirty="0"/>
              <a:t>O</a:t>
            </a:r>
            <a:r>
              <a:rPr lang="fr-FR" baseline="-25000" dirty="0"/>
              <a:t>2</a:t>
            </a:r>
            <a:r>
              <a:rPr lang="fr-FR" dirty="0"/>
              <a:t>)= 60.1g.mol</a:t>
            </a:r>
            <a:r>
              <a:rPr lang="fr-FR" baseline="30000" dirty="0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C11F6-2B0D-443C-A8E8-7FA47AE8922A}"/>
              </a:ext>
            </a:extLst>
          </p:cNvPr>
          <p:cNvSpPr/>
          <p:nvPr/>
        </p:nvSpPr>
        <p:spPr>
          <a:xfrm>
            <a:off x="0" y="1546241"/>
            <a:ext cx="3240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</a:t>
            </a:r>
            <a:r>
              <a:rPr lang="fr-FR" baseline="-25000" dirty="0"/>
              <a:t>éthanol</a:t>
            </a:r>
            <a:r>
              <a:rPr lang="fr-FR" dirty="0"/>
              <a:t>=M(C</a:t>
            </a:r>
            <a:r>
              <a:rPr lang="fr-FR" baseline="-25000" dirty="0"/>
              <a:t>2</a:t>
            </a:r>
            <a:r>
              <a:rPr lang="fr-FR" dirty="0"/>
              <a:t>H</a:t>
            </a:r>
            <a:r>
              <a:rPr lang="fr-FR" baseline="-25000" dirty="0"/>
              <a:t>5</a:t>
            </a:r>
            <a:r>
              <a:rPr lang="fr-FR" dirty="0"/>
              <a:t>OH)=46.1g·mol</a:t>
            </a:r>
            <a:r>
              <a:rPr lang="fr-FR" baseline="30000" dirty="0"/>
              <a:t>−1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5BC7FC-5E0C-42A0-9403-1C0D4C0216D5}"/>
              </a:ext>
            </a:extLst>
          </p:cNvPr>
          <p:cNvSpPr/>
          <p:nvPr/>
        </p:nvSpPr>
        <p:spPr>
          <a:xfrm>
            <a:off x="0" y="1936207"/>
            <a:ext cx="235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M(C</a:t>
            </a:r>
            <a:r>
              <a:rPr lang="fr-FR" baseline="-25000" dirty="0"/>
              <a:t>3</a:t>
            </a:r>
            <a:r>
              <a:rPr lang="fr-FR" dirty="0"/>
              <a:t>H</a:t>
            </a:r>
            <a:r>
              <a:rPr lang="fr-FR" baseline="-25000" dirty="0"/>
              <a:t>6</a:t>
            </a:r>
            <a:r>
              <a:rPr lang="fr-FR" dirty="0"/>
              <a:t>O</a:t>
            </a:r>
            <a:r>
              <a:rPr lang="fr-FR" baseline="-25000" dirty="0"/>
              <a:t>3</a:t>
            </a:r>
            <a:r>
              <a:rPr lang="fr-FR" dirty="0"/>
              <a:t>)=90.1g·mol</a:t>
            </a:r>
            <a:r>
              <a:rPr lang="fr-FR" baseline="30000" dirty="0"/>
              <a:t>-1</a:t>
            </a:r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EEF05C-E085-45DE-AE90-92AED2711614}"/>
              </a:ext>
            </a:extLst>
          </p:cNvPr>
          <p:cNvSpPr/>
          <p:nvPr/>
        </p:nvSpPr>
        <p:spPr>
          <a:xfrm>
            <a:off x="-23452" y="2299199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M(H</a:t>
            </a:r>
            <a:r>
              <a:rPr lang="fr-FR" baseline="-25000" dirty="0"/>
              <a:t>2</a:t>
            </a:r>
            <a:r>
              <a:rPr lang="fr-FR" dirty="0"/>
              <a:t>O)= 18g·mol</a:t>
            </a:r>
            <a:r>
              <a:rPr lang="fr-FR" baseline="30000" dirty="0"/>
              <a:t>−1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208E40-274E-42E3-9061-D881AEEB9C95}"/>
              </a:ext>
            </a:extLst>
          </p:cNvPr>
          <p:cNvSpPr/>
          <p:nvPr/>
        </p:nvSpPr>
        <p:spPr>
          <a:xfrm>
            <a:off x="-23452" y="2654884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M(</a:t>
            </a:r>
            <a:r>
              <a:rPr lang="fr-FR" dirty="0" err="1"/>
              <a:t>NaCl</a:t>
            </a:r>
            <a:r>
              <a:rPr lang="fr-FR" dirty="0"/>
              <a:t>)=58.4g·mol</a:t>
            </a:r>
            <a:r>
              <a:rPr lang="fr-FR" baseline="30000" dirty="0"/>
              <a:t>−1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876DCA-1785-4A5A-920D-25A07A6161B8}"/>
              </a:ext>
            </a:extLst>
          </p:cNvPr>
          <p:cNvSpPr/>
          <p:nvPr/>
        </p:nvSpPr>
        <p:spPr>
          <a:xfrm>
            <a:off x="-7050" y="3004229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M(NH</a:t>
            </a:r>
            <a:r>
              <a:rPr lang="fr-FR" baseline="-25000" dirty="0"/>
              <a:t>3</a:t>
            </a:r>
            <a:r>
              <a:rPr lang="fr-FR" dirty="0"/>
              <a:t>)=17g·mol</a:t>
            </a:r>
            <a:r>
              <a:rPr lang="fr-FR" baseline="30000" dirty="0"/>
              <a:t>-1</a:t>
            </a:r>
            <a:endParaRPr lang="fr-FR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CC39EB7-2D7E-48D4-A578-E80138A27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3196" b="-1"/>
          <a:stretch/>
        </p:blipFill>
        <p:spPr>
          <a:xfrm>
            <a:off x="46808" y="3474656"/>
            <a:ext cx="4128149" cy="43233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A637A1C-4D22-4130-BC5C-EF3E3D9CC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5" t="23994" r="-728" b="26006"/>
          <a:stretch/>
        </p:blipFill>
        <p:spPr>
          <a:xfrm>
            <a:off x="552625" y="4027589"/>
            <a:ext cx="764851" cy="2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D893E87-39C8-47A5-9455-BDA23412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0664E48-4BED-4241-B6F0-37E95644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Procédé de BHC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51FE48-CE9A-476A-8875-CE0BAD68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89" y="1096058"/>
            <a:ext cx="6610964" cy="3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503A0B-0CD0-4047-A832-A5A54D90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44AD11B-275B-473A-97AA-F2819A17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4379"/>
            <a:ext cx="8858250" cy="694497"/>
          </a:xfrm>
        </p:spPr>
        <p:txBody>
          <a:bodyPr/>
          <a:lstStyle/>
          <a:p>
            <a:r>
              <a:rPr lang="fr-FR" dirty="0"/>
              <a:t>Catalyse de la dismutation de H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2</a:t>
            </a:r>
          </a:p>
        </p:txBody>
      </p:sp>
      <p:pic>
        <p:nvPicPr>
          <p:cNvPr id="4" name="Catalyse eau oxygenee - YouTube - Mozilla Firefox 2020-05-22 15-11-04">
            <a:hlinkClick r:id="" action="ppaction://media"/>
            <a:extLst>
              <a:ext uri="{FF2B5EF4-FFF2-40B4-BE49-F238E27FC236}">
                <a16:creationId xmlns:a16="http://schemas.microsoft.com/office/drawing/2014/main" id="{1255A738-DA2A-4AB9-A714-70FE35E28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97" end="1664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5407" y="1301241"/>
            <a:ext cx="4508593" cy="2542605"/>
          </a:xfrm>
          <a:prstGeom prst="rect">
            <a:avLst/>
          </a:prstGeom>
        </p:spPr>
      </p:pic>
      <p:pic>
        <p:nvPicPr>
          <p:cNvPr id="5" name="Catalyse enzymatique de la dismutation de l'eau oxygénée - YouTube - Mozilla Firefox 2020-05-22 15-10-02">
            <a:hlinkClick r:id="" action="ppaction://media"/>
            <a:extLst>
              <a:ext uri="{FF2B5EF4-FFF2-40B4-BE49-F238E27FC236}">
                <a16:creationId xmlns:a16="http://schemas.microsoft.com/office/drawing/2014/main" id="{648A5211-B759-463F-93DD-1E3E016D87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692" end="1667.8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882" y="1301241"/>
            <a:ext cx="4508594" cy="254260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0162698-BB42-47C8-A8D9-7D0CD9585D59}"/>
              </a:ext>
            </a:extLst>
          </p:cNvPr>
          <p:cNvCxnSpPr>
            <a:cxnSpLocks/>
          </p:cNvCxnSpPr>
          <p:nvPr/>
        </p:nvCxnSpPr>
        <p:spPr>
          <a:xfrm flipH="1">
            <a:off x="2400398" y="1088571"/>
            <a:ext cx="1634575" cy="214811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66C2CD6-72C2-4F68-AB4D-8AEFEAF3F811}"/>
              </a:ext>
            </a:extLst>
          </p:cNvPr>
          <p:cNvCxnSpPr>
            <a:cxnSpLocks/>
          </p:cNvCxnSpPr>
          <p:nvPr/>
        </p:nvCxnSpPr>
        <p:spPr>
          <a:xfrm>
            <a:off x="4635407" y="1088571"/>
            <a:ext cx="807450" cy="148397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8C36411-200B-4614-B7E1-AE0D8CBE0AF8}"/>
              </a:ext>
            </a:extLst>
          </p:cNvPr>
          <p:cNvCxnSpPr>
            <a:cxnSpLocks/>
          </p:cNvCxnSpPr>
          <p:nvPr/>
        </p:nvCxnSpPr>
        <p:spPr>
          <a:xfrm flipH="1">
            <a:off x="6778171" y="1088571"/>
            <a:ext cx="647173" cy="126328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4EF7D85-668D-4222-A3AA-6ABD74090831}"/>
              </a:ext>
            </a:extLst>
          </p:cNvPr>
          <p:cNvCxnSpPr>
            <a:cxnSpLocks/>
          </p:cNvCxnSpPr>
          <p:nvPr/>
        </p:nvCxnSpPr>
        <p:spPr>
          <a:xfrm>
            <a:off x="7917353" y="1088571"/>
            <a:ext cx="492010" cy="11699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B47A621-60EE-4C7D-98C3-DD7E226270B5}"/>
              </a:ext>
            </a:extLst>
          </p:cNvPr>
          <p:cNvSpPr txBox="1"/>
          <p:nvPr/>
        </p:nvSpPr>
        <p:spPr>
          <a:xfrm>
            <a:off x="3259594" y="719239"/>
            <a:ext cx="24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de H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2 </a:t>
            </a:r>
            <a:r>
              <a:rPr lang="fr-FR" dirty="0"/>
              <a:t>à 30%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1BF653-1486-42AD-82F2-40606162E2FC}"/>
              </a:ext>
            </a:extLst>
          </p:cNvPr>
          <p:cNvSpPr txBox="1"/>
          <p:nvPr/>
        </p:nvSpPr>
        <p:spPr>
          <a:xfrm>
            <a:off x="6366788" y="776105"/>
            <a:ext cx="24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de H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2 </a:t>
            </a:r>
            <a:r>
              <a:rPr lang="fr-FR" dirty="0"/>
              <a:t>à 30%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61C1A70-EA15-43EC-9639-B5301AFF6FE1}"/>
              </a:ext>
            </a:extLst>
          </p:cNvPr>
          <p:cNvCxnSpPr>
            <a:cxnSpLocks/>
          </p:cNvCxnSpPr>
          <p:nvPr/>
        </p:nvCxnSpPr>
        <p:spPr>
          <a:xfrm flipV="1">
            <a:off x="1843314" y="3236686"/>
            <a:ext cx="0" cy="10044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96540AF-CEC9-4153-A757-28920D6CE6D0}"/>
              </a:ext>
            </a:extLst>
          </p:cNvPr>
          <p:cNvSpPr txBox="1"/>
          <p:nvPr/>
        </p:nvSpPr>
        <p:spPr>
          <a:xfrm>
            <a:off x="696685" y="4241183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Navet (enzyme = Catalase)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DF2874E-FF9F-4A9B-8C75-1CA35BDD7CED}"/>
              </a:ext>
            </a:extLst>
          </p:cNvPr>
          <p:cNvCxnSpPr>
            <a:cxnSpLocks/>
          </p:cNvCxnSpPr>
          <p:nvPr/>
        </p:nvCxnSpPr>
        <p:spPr>
          <a:xfrm flipV="1">
            <a:off x="5712735" y="3023530"/>
            <a:ext cx="0" cy="121765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FA7398B6-DE10-4C55-9C48-337D3D14D2AB}"/>
              </a:ext>
            </a:extLst>
          </p:cNvPr>
          <p:cNvSpPr txBox="1"/>
          <p:nvPr/>
        </p:nvSpPr>
        <p:spPr>
          <a:xfrm>
            <a:off x="5217766" y="4215166"/>
            <a:ext cx="98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platine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D134498-B651-4648-AA4C-9111BB25CA29}"/>
              </a:ext>
            </a:extLst>
          </p:cNvPr>
          <p:cNvCxnSpPr>
            <a:cxnSpLocks/>
          </p:cNvCxnSpPr>
          <p:nvPr/>
        </p:nvCxnSpPr>
        <p:spPr>
          <a:xfrm flipV="1">
            <a:off x="7947745" y="2801258"/>
            <a:ext cx="0" cy="143992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10ACC792-8AE0-4AB3-98D0-AE6C5689E572}"/>
              </a:ext>
            </a:extLst>
          </p:cNvPr>
          <p:cNvSpPr txBox="1"/>
          <p:nvPr/>
        </p:nvSpPr>
        <p:spPr>
          <a:xfrm>
            <a:off x="7306352" y="4255554"/>
            <a:ext cx="17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 Fe</a:t>
            </a:r>
            <a:r>
              <a:rPr lang="fr-FR" baseline="30000" dirty="0"/>
              <a:t>3+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56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3976FA-1AB4-49E9-9B59-42366F7A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55E0327-5F88-4655-9F3C-6DA77B49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la caséine du lait </a:t>
            </a:r>
          </a:p>
        </p:txBody>
      </p:sp>
      <p:grpSp>
        <p:nvGrpSpPr>
          <p:cNvPr id="4" name="Grouper 449">
            <a:extLst>
              <a:ext uri="{FF2B5EF4-FFF2-40B4-BE49-F238E27FC236}">
                <a16:creationId xmlns:a16="http://schemas.microsoft.com/office/drawing/2014/main" id="{F94A1199-77FC-4BDF-9BCB-F2B4BAB3E69F}"/>
              </a:ext>
            </a:extLst>
          </p:cNvPr>
          <p:cNvGrpSpPr/>
          <p:nvPr/>
        </p:nvGrpSpPr>
        <p:grpSpPr>
          <a:xfrm>
            <a:off x="1945128" y="3893653"/>
            <a:ext cx="1647825" cy="560388"/>
            <a:chOff x="0" y="0"/>
            <a:chExt cx="1143000" cy="434975"/>
          </a:xfrm>
        </p:grpSpPr>
        <p:grpSp>
          <p:nvGrpSpPr>
            <p:cNvPr id="5" name="Grouper 445">
              <a:extLst>
                <a:ext uri="{FF2B5EF4-FFF2-40B4-BE49-F238E27FC236}">
                  <a16:creationId xmlns:a16="http://schemas.microsoft.com/office/drawing/2014/main" id="{9FB74775-225A-48FA-850B-68594C86521C}"/>
                </a:ext>
              </a:extLst>
            </p:cNvPr>
            <p:cNvGrpSpPr/>
            <p:nvPr/>
          </p:nvGrpSpPr>
          <p:grpSpPr>
            <a:xfrm>
              <a:off x="0" y="71120"/>
              <a:ext cx="1143000" cy="363855"/>
              <a:chOff x="0" y="0"/>
              <a:chExt cx="1143000" cy="36385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113CB8-87C4-47A3-AC26-C5FDD9489D9C}"/>
                  </a:ext>
                </a:extLst>
              </p:cNvPr>
              <p:cNvSpPr/>
              <p:nvPr/>
            </p:nvSpPr>
            <p:spPr>
              <a:xfrm>
                <a:off x="0" y="0"/>
                <a:ext cx="1143000" cy="363855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B4D3B845-7A93-44CF-85DB-91525BD620CC}"/>
                  </a:ext>
                </a:extLst>
              </p:cNvPr>
              <p:cNvSpPr/>
              <p:nvPr/>
            </p:nvSpPr>
            <p:spPr>
              <a:xfrm>
                <a:off x="114300" y="114300"/>
                <a:ext cx="114300" cy="1352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7CBCDA-6134-48B9-B0E3-F30D7AAA9A04}"/>
                </a:ext>
              </a:extLst>
            </p:cNvPr>
            <p:cNvSpPr/>
            <p:nvPr/>
          </p:nvSpPr>
          <p:spPr>
            <a:xfrm>
              <a:off x="0" y="0"/>
              <a:ext cx="1143000" cy="69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9" name="Grouper 48">
            <a:extLst>
              <a:ext uri="{FF2B5EF4-FFF2-40B4-BE49-F238E27FC236}">
                <a16:creationId xmlns:a16="http://schemas.microsoft.com/office/drawing/2014/main" id="{AFA95CC8-EAC8-4CC9-893C-7B742704F47E}"/>
              </a:ext>
            </a:extLst>
          </p:cNvPr>
          <p:cNvGrpSpPr/>
          <p:nvPr/>
        </p:nvGrpSpPr>
        <p:grpSpPr>
          <a:xfrm>
            <a:off x="2235640" y="2270073"/>
            <a:ext cx="1066800" cy="1602740"/>
            <a:chOff x="0" y="0"/>
            <a:chExt cx="571500" cy="824230"/>
          </a:xfrm>
        </p:grpSpPr>
        <p:grpSp>
          <p:nvGrpSpPr>
            <p:cNvPr id="10" name="Grouper 31">
              <a:extLst>
                <a:ext uri="{FF2B5EF4-FFF2-40B4-BE49-F238E27FC236}">
                  <a16:creationId xmlns:a16="http://schemas.microsoft.com/office/drawing/2014/main" id="{2EC7FFD9-8538-4D6C-957F-5F45BD9BE5C7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12" name="Arrondir un rectangle avec un coin du même côté 29">
                <a:extLst>
                  <a:ext uri="{FF2B5EF4-FFF2-40B4-BE49-F238E27FC236}">
                    <a16:creationId xmlns:a16="http://schemas.microsoft.com/office/drawing/2014/main" id="{C2BF8BA0-92C6-4560-B93B-6D3E4C5606A7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3" name="Arrondir un rectangle avec un coin du même côté 30">
                <a:extLst>
                  <a:ext uri="{FF2B5EF4-FFF2-40B4-BE49-F238E27FC236}">
                    <a16:creationId xmlns:a16="http://schemas.microsoft.com/office/drawing/2014/main" id="{2C24EBE6-93EF-4A2A-8AFC-6008D1EAF51C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C2431A-3069-4277-A7DE-C019B8A6CB11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4" name="Grouper 449">
            <a:extLst>
              <a:ext uri="{FF2B5EF4-FFF2-40B4-BE49-F238E27FC236}">
                <a16:creationId xmlns:a16="http://schemas.microsoft.com/office/drawing/2014/main" id="{1C7547A8-DFC4-466E-B675-16924F4E37B7}"/>
              </a:ext>
            </a:extLst>
          </p:cNvPr>
          <p:cNvGrpSpPr/>
          <p:nvPr/>
        </p:nvGrpSpPr>
        <p:grpSpPr>
          <a:xfrm>
            <a:off x="4233267" y="3893653"/>
            <a:ext cx="1647825" cy="560388"/>
            <a:chOff x="0" y="0"/>
            <a:chExt cx="1143000" cy="434975"/>
          </a:xfrm>
        </p:grpSpPr>
        <p:grpSp>
          <p:nvGrpSpPr>
            <p:cNvPr id="15" name="Grouper 445">
              <a:extLst>
                <a:ext uri="{FF2B5EF4-FFF2-40B4-BE49-F238E27FC236}">
                  <a16:creationId xmlns:a16="http://schemas.microsoft.com/office/drawing/2014/main" id="{829FE47A-CD86-4E97-8C58-57ED1CC8FB33}"/>
                </a:ext>
              </a:extLst>
            </p:cNvPr>
            <p:cNvGrpSpPr/>
            <p:nvPr/>
          </p:nvGrpSpPr>
          <p:grpSpPr>
            <a:xfrm>
              <a:off x="0" y="71120"/>
              <a:ext cx="1143000" cy="363855"/>
              <a:chOff x="0" y="0"/>
              <a:chExt cx="1143000" cy="3638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8941A8-9D60-4FAC-B515-F9F0BA39E7FD}"/>
                  </a:ext>
                </a:extLst>
              </p:cNvPr>
              <p:cNvSpPr/>
              <p:nvPr/>
            </p:nvSpPr>
            <p:spPr>
              <a:xfrm>
                <a:off x="0" y="0"/>
                <a:ext cx="1143000" cy="363855"/>
              </a:xfrm>
              <a:prstGeom prst="rect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D7B97DE-FFBE-4804-8D71-72712686DAF8}"/>
                  </a:ext>
                </a:extLst>
              </p:cNvPr>
              <p:cNvSpPr/>
              <p:nvPr/>
            </p:nvSpPr>
            <p:spPr>
              <a:xfrm>
                <a:off x="114300" y="114300"/>
                <a:ext cx="114300" cy="1352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80EB20-18FC-426B-A9A5-8E838BC0D86D}"/>
                </a:ext>
              </a:extLst>
            </p:cNvPr>
            <p:cNvSpPr/>
            <p:nvPr/>
          </p:nvSpPr>
          <p:spPr>
            <a:xfrm>
              <a:off x="0" y="0"/>
              <a:ext cx="1143000" cy="692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19" name="Grouper 48">
            <a:extLst>
              <a:ext uri="{FF2B5EF4-FFF2-40B4-BE49-F238E27FC236}">
                <a16:creationId xmlns:a16="http://schemas.microsoft.com/office/drawing/2014/main" id="{8A8AF11F-7DF2-4947-82CB-48B891111501}"/>
              </a:ext>
            </a:extLst>
          </p:cNvPr>
          <p:cNvGrpSpPr/>
          <p:nvPr/>
        </p:nvGrpSpPr>
        <p:grpSpPr>
          <a:xfrm>
            <a:off x="4610098" y="2289686"/>
            <a:ext cx="1066800" cy="1602740"/>
            <a:chOff x="0" y="0"/>
            <a:chExt cx="571500" cy="824230"/>
          </a:xfrm>
        </p:grpSpPr>
        <p:grpSp>
          <p:nvGrpSpPr>
            <p:cNvPr id="20" name="Grouper 31">
              <a:extLst>
                <a:ext uri="{FF2B5EF4-FFF2-40B4-BE49-F238E27FC236}">
                  <a16:creationId xmlns:a16="http://schemas.microsoft.com/office/drawing/2014/main" id="{B63AC075-AC85-44B5-AD0B-4D154EA959D4}"/>
                </a:ext>
              </a:extLst>
            </p:cNvPr>
            <p:cNvGrpSpPr/>
            <p:nvPr/>
          </p:nvGrpSpPr>
          <p:grpSpPr>
            <a:xfrm>
              <a:off x="0" y="24130"/>
              <a:ext cx="571500" cy="800100"/>
              <a:chOff x="0" y="0"/>
              <a:chExt cx="571500" cy="800100"/>
            </a:xfrm>
          </p:grpSpPr>
          <p:sp>
            <p:nvSpPr>
              <p:cNvPr id="22" name="Arrondir un rectangle avec un coin du même côté 29">
                <a:extLst>
                  <a:ext uri="{FF2B5EF4-FFF2-40B4-BE49-F238E27FC236}">
                    <a16:creationId xmlns:a16="http://schemas.microsoft.com/office/drawing/2014/main" id="{73C408B6-6DF1-448D-83D0-F210E811F837}"/>
                  </a:ext>
                </a:extLst>
              </p:cNvPr>
              <p:cNvSpPr/>
              <p:nvPr/>
            </p:nvSpPr>
            <p:spPr>
              <a:xfrm rot="10800000">
                <a:off x="0" y="0"/>
                <a:ext cx="571500" cy="8001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3" name="Arrondir un rectangle avec un coin du même côté 30">
                <a:extLst>
                  <a:ext uri="{FF2B5EF4-FFF2-40B4-BE49-F238E27FC236}">
                    <a16:creationId xmlns:a16="http://schemas.microsoft.com/office/drawing/2014/main" id="{7FDC0C46-7F11-4185-B1ED-5511C095BCD7}"/>
                  </a:ext>
                </a:extLst>
              </p:cNvPr>
              <p:cNvSpPr/>
              <p:nvPr/>
            </p:nvSpPr>
            <p:spPr>
              <a:xfrm rot="10800000">
                <a:off x="0" y="457200"/>
                <a:ext cx="571500" cy="342900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5F14D0-8CD8-40A4-B98E-9A99F8DD25A4}"/>
                </a:ext>
              </a:extLst>
            </p:cNvPr>
            <p:cNvSpPr/>
            <p:nvPr/>
          </p:nvSpPr>
          <p:spPr>
            <a:xfrm flipV="1">
              <a:off x="0" y="0"/>
              <a:ext cx="571500" cy="4508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sp>
        <p:nvSpPr>
          <p:cNvPr id="24" name="Forme libre 5">
            <a:extLst>
              <a:ext uri="{FF2B5EF4-FFF2-40B4-BE49-F238E27FC236}">
                <a16:creationId xmlns:a16="http://schemas.microsoft.com/office/drawing/2014/main" id="{2F08A34A-95D8-4A68-ADB0-07AF33D2FD34}"/>
              </a:ext>
            </a:extLst>
          </p:cNvPr>
          <p:cNvSpPr/>
          <p:nvPr/>
        </p:nvSpPr>
        <p:spPr>
          <a:xfrm>
            <a:off x="4686295" y="3265167"/>
            <a:ext cx="914404" cy="572855"/>
          </a:xfrm>
          <a:custGeom>
            <a:avLst/>
            <a:gdLst>
              <a:gd name="connsiteX0" fmla="*/ 136135 w 694935"/>
              <a:gd name="connsiteY0" fmla="*/ 171450 h 381009"/>
              <a:gd name="connsiteX1" fmla="*/ 523485 w 694935"/>
              <a:gd name="connsiteY1" fmla="*/ 177800 h 381009"/>
              <a:gd name="connsiteX2" fmla="*/ 529835 w 694935"/>
              <a:gd name="connsiteY2" fmla="*/ 196850 h 381009"/>
              <a:gd name="connsiteX3" fmla="*/ 510785 w 694935"/>
              <a:gd name="connsiteY3" fmla="*/ 209550 h 381009"/>
              <a:gd name="connsiteX4" fmla="*/ 256785 w 694935"/>
              <a:gd name="connsiteY4" fmla="*/ 196850 h 381009"/>
              <a:gd name="connsiteX5" fmla="*/ 237735 w 694935"/>
              <a:gd name="connsiteY5" fmla="*/ 190500 h 381009"/>
              <a:gd name="connsiteX6" fmla="*/ 205985 w 694935"/>
              <a:gd name="connsiteY6" fmla="*/ 196850 h 381009"/>
              <a:gd name="connsiteX7" fmla="*/ 250435 w 694935"/>
              <a:gd name="connsiteY7" fmla="*/ 247650 h 381009"/>
              <a:gd name="connsiteX8" fmla="*/ 459985 w 694935"/>
              <a:gd name="connsiteY8" fmla="*/ 241300 h 381009"/>
              <a:gd name="connsiteX9" fmla="*/ 479035 w 694935"/>
              <a:gd name="connsiteY9" fmla="*/ 228600 h 381009"/>
              <a:gd name="connsiteX10" fmla="*/ 485385 w 694935"/>
              <a:gd name="connsiteY10" fmla="*/ 203200 h 381009"/>
              <a:gd name="connsiteX11" fmla="*/ 479035 w 694935"/>
              <a:gd name="connsiteY11" fmla="*/ 139700 h 381009"/>
              <a:gd name="connsiteX12" fmla="*/ 447285 w 694935"/>
              <a:gd name="connsiteY12" fmla="*/ 114300 h 381009"/>
              <a:gd name="connsiteX13" fmla="*/ 421885 w 694935"/>
              <a:gd name="connsiteY13" fmla="*/ 101600 h 381009"/>
              <a:gd name="connsiteX14" fmla="*/ 352035 w 694935"/>
              <a:gd name="connsiteY14" fmla="*/ 107950 h 381009"/>
              <a:gd name="connsiteX15" fmla="*/ 332985 w 694935"/>
              <a:gd name="connsiteY15" fmla="*/ 114300 h 381009"/>
              <a:gd name="connsiteX16" fmla="*/ 320285 w 694935"/>
              <a:gd name="connsiteY16" fmla="*/ 133350 h 381009"/>
              <a:gd name="connsiteX17" fmla="*/ 282185 w 694935"/>
              <a:gd name="connsiteY17" fmla="*/ 158750 h 381009"/>
              <a:gd name="connsiteX18" fmla="*/ 263135 w 694935"/>
              <a:gd name="connsiteY18" fmla="*/ 171450 h 381009"/>
              <a:gd name="connsiteX19" fmla="*/ 218685 w 694935"/>
              <a:gd name="connsiteY19" fmla="*/ 184150 h 381009"/>
              <a:gd name="connsiteX20" fmla="*/ 199635 w 694935"/>
              <a:gd name="connsiteY20" fmla="*/ 190500 h 381009"/>
              <a:gd name="connsiteX21" fmla="*/ 174235 w 694935"/>
              <a:gd name="connsiteY21" fmla="*/ 196850 h 381009"/>
              <a:gd name="connsiteX22" fmla="*/ 155185 w 694935"/>
              <a:gd name="connsiteY22" fmla="*/ 203200 h 381009"/>
              <a:gd name="connsiteX23" fmla="*/ 123435 w 694935"/>
              <a:gd name="connsiteY23" fmla="*/ 209550 h 381009"/>
              <a:gd name="connsiteX24" fmla="*/ 72635 w 694935"/>
              <a:gd name="connsiteY24" fmla="*/ 222250 h 381009"/>
              <a:gd name="connsiteX25" fmla="*/ 2785 w 694935"/>
              <a:gd name="connsiteY25" fmla="*/ 215900 h 381009"/>
              <a:gd name="connsiteX26" fmla="*/ 9135 w 694935"/>
              <a:gd name="connsiteY26" fmla="*/ 190500 h 381009"/>
              <a:gd name="connsiteX27" fmla="*/ 21835 w 694935"/>
              <a:gd name="connsiteY27" fmla="*/ 171450 h 381009"/>
              <a:gd name="connsiteX28" fmla="*/ 66285 w 694935"/>
              <a:gd name="connsiteY28" fmla="*/ 158750 h 381009"/>
              <a:gd name="connsiteX29" fmla="*/ 161535 w 694935"/>
              <a:gd name="connsiteY29" fmla="*/ 171450 h 381009"/>
              <a:gd name="connsiteX30" fmla="*/ 225035 w 694935"/>
              <a:gd name="connsiteY30" fmla="*/ 203200 h 381009"/>
              <a:gd name="connsiteX31" fmla="*/ 301235 w 694935"/>
              <a:gd name="connsiteY31" fmla="*/ 234950 h 381009"/>
              <a:gd name="connsiteX32" fmla="*/ 320285 w 694935"/>
              <a:gd name="connsiteY32" fmla="*/ 241300 h 381009"/>
              <a:gd name="connsiteX33" fmla="*/ 371085 w 694935"/>
              <a:gd name="connsiteY33" fmla="*/ 266700 h 381009"/>
              <a:gd name="connsiteX34" fmla="*/ 390135 w 694935"/>
              <a:gd name="connsiteY34" fmla="*/ 279400 h 381009"/>
              <a:gd name="connsiteX35" fmla="*/ 409185 w 694935"/>
              <a:gd name="connsiteY35" fmla="*/ 285750 h 381009"/>
              <a:gd name="connsiteX36" fmla="*/ 434585 w 694935"/>
              <a:gd name="connsiteY36" fmla="*/ 298450 h 381009"/>
              <a:gd name="connsiteX37" fmla="*/ 625085 w 694935"/>
              <a:gd name="connsiteY37" fmla="*/ 247650 h 381009"/>
              <a:gd name="connsiteX38" fmla="*/ 586985 w 694935"/>
              <a:gd name="connsiteY38" fmla="*/ 209550 h 381009"/>
              <a:gd name="connsiteX39" fmla="*/ 561585 w 694935"/>
              <a:gd name="connsiteY39" fmla="*/ 196850 h 381009"/>
              <a:gd name="connsiteX40" fmla="*/ 517135 w 694935"/>
              <a:gd name="connsiteY40" fmla="*/ 184150 h 381009"/>
              <a:gd name="connsiteX41" fmla="*/ 479035 w 694935"/>
              <a:gd name="connsiteY41" fmla="*/ 177800 h 381009"/>
              <a:gd name="connsiteX42" fmla="*/ 440935 w 694935"/>
              <a:gd name="connsiteY42" fmla="*/ 165100 h 381009"/>
              <a:gd name="connsiteX43" fmla="*/ 421885 w 694935"/>
              <a:gd name="connsiteY43" fmla="*/ 158750 h 381009"/>
              <a:gd name="connsiteX44" fmla="*/ 396485 w 694935"/>
              <a:gd name="connsiteY44" fmla="*/ 146050 h 381009"/>
              <a:gd name="connsiteX45" fmla="*/ 358385 w 694935"/>
              <a:gd name="connsiteY45" fmla="*/ 120650 h 381009"/>
              <a:gd name="connsiteX46" fmla="*/ 320285 w 694935"/>
              <a:gd name="connsiteY46" fmla="*/ 107950 h 381009"/>
              <a:gd name="connsiteX47" fmla="*/ 231385 w 694935"/>
              <a:gd name="connsiteY47" fmla="*/ 114300 h 381009"/>
              <a:gd name="connsiteX48" fmla="*/ 212335 w 694935"/>
              <a:gd name="connsiteY48" fmla="*/ 120650 h 381009"/>
              <a:gd name="connsiteX49" fmla="*/ 186935 w 694935"/>
              <a:gd name="connsiteY49" fmla="*/ 158750 h 381009"/>
              <a:gd name="connsiteX50" fmla="*/ 174235 w 694935"/>
              <a:gd name="connsiteY50" fmla="*/ 177800 h 381009"/>
              <a:gd name="connsiteX51" fmla="*/ 167885 w 694935"/>
              <a:gd name="connsiteY51" fmla="*/ 196850 h 381009"/>
              <a:gd name="connsiteX52" fmla="*/ 136135 w 694935"/>
              <a:gd name="connsiteY52" fmla="*/ 254000 h 381009"/>
              <a:gd name="connsiteX53" fmla="*/ 142485 w 694935"/>
              <a:gd name="connsiteY53" fmla="*/ 279400 h 381009"/>
              <a:gd name="connsiteX54" fmla="*/ 167885 w 694935"/>
              <a:gd name="connsiteY54" fmla="*/ 292100 h 381009"/>
              <a:gd name="connsiteX55" fmla="*/ 218685 w 694935"/>
              <a:gd name="connsiteY55" fmla="*/ 304800 h 381009"/>
              <a:gd name="connsiteX56" fmla="*/ 237735 w 694935"/>
              <a:gd name="connsiteY56" fmla="*/ 311150 h 381009"/>
              <a:gd name="connsiteX57" fmla="*/ 453635 w 694935"/>
              <a:gd name="connsiteY57" fmla="*/ 304800 h 381009"/>
              <a:gd name="connsiteX58" fmla="*/ 479035 w 694935"/>
              <a:gd name="connsiteY58" fmla="*/ 298450 h 381009"/>
              <a:gd name="connsiteX59" fmla="*/ 561585 w 694935"/>
              <a:gd name="connsiteY59" fmla="*/ 304800 h 381009"/>
              <a:gd name="connsiteX60" fmla="*/ 599685 w 694935"/>
              <a:gd name="connsiteY60" fmla="*/ 336550 h 381009"/>
              <a:gd name="connsiteX61" fmla="*/ 593335 w 694935"/>
              <a:gd name="connsiteY61" fmla="*/ 361950 h 381009"/>
              <a:gd name="connsiteX62" fmla="*/ 472685 w 694935"/>
              <a:gd name="connsiteY62" fmla="*/ 355600 h 381009"/>
              <a:gd name="connsiteX63" fmla="*/ 447285 w 694935"/>
              <a:gd name="connsiteY63" fmla="*/ 342900 h 381009"/>
              <a:gd name="connsiteX64" fmla="*/ 409185 w 694935"/>
              <a:gd name="connsiteY64" fmla="*/ 336550 h 381009"/>
              <a:gd name="connsiteX65" fmla="*/ 301235 w 694935"/>
              <a:gd name="connsiteY65" fmla="*/ 323850 h 381009"/>
              <a:gd name="connsiteX66" fmla="*/ 256785 w 694935"/>
              <a:gd name="connsiteY66" fmla="*/ 317500 h 381009"/>
              <a:gd name="connsiteX67" fmla="*/ 193285 w 694935"/>
              <a:gd name="connsiteY67" fmla="*/ 298450 h 381009"/>
              <a:gd name="connsiteX68" fmla="*/ 174235 w 694935"/>
              <a:gd name="connsiteY68" fmla="*/ 292100 h 381009"/>
              <a:gd name="connsiteX69" fmla="*/ 155185 w 694935"/>
              <a:gd name="connsiteY69" fmla="*/ 285750 h 381009"/>
              <a:gd name="connsiteX70" fmla="*/ 85335 w 694935"/>
              <a:gd name="connsiteY70" fmla="*/ 311150 h 381009"/>
              <a:gd name="connsiteX71" fmla="*/ 91685 w 694935"/>
              <a:gd name="connsiteY71" fmla="*/ 368300 h 381009"/>
              <a:gd name="connsiteX72" fmla="*/ 142485 w 694935"/>
              <a:gd name="connsiteY72" fmla="*/ 381000 h 381009"/>
              <a:gd name="connsiteX73" fmla="*/ 358385 w 694935"/>
              <a:gd name="connsiteY73" fmla="*/ 374650 h 381009"/>
              <a:gd name="connsiteX74" fmla="*/ 377435 w 694935"/>
              <a:gd name="connsiteY74" fmla="*/ 368300 h 381009"/>
              <a:gd name="connsiteX75" fmla="*/ 409185 w 694935"/>
              <a:gd name="connsiteY75" fmla="*/ 349250 h 381009"/>
              <a:gd name="connsiteX76" fmla="*/ 428235 w 694935"/>
              <a:gd name="connsiteY76" fmla="*/ 336550 h 381009"/>
              <a:gd name="connsiteX77" fmla="*/ 472685 w 694935"/>
              <a:gd name="connsiteY77" fmla="*/ 323850 h 381009"/>
              <a:gd name="connsiteX78" fmla="*/ 491735 w 694935"/>
              <a:gd name="connsiteY78" fmla="*/ 311150 h 381009"/>
              <a:gd name="connsiteX79" fmla="*/ 542535 w 694935"/>
              <a:gd name="connsiteY79" fmla="*/ 298450 h 381009"/>
              <a:gd name="connsiteX80" fmla="*/ 561585 w 694935"/>
              <a:gd name="connsiteY80" fmla="*/ 234950 h 381009"/>
              <a:gd name="connsiteX81" fmla="*/ 567935 w 694935"/>
              <a:gd name="connsiteY81" fmla="*/ 215900 h 381009"/>
              <a:gd name="connsiteX82" fmla="*/ 231385 w 694935"/>
              <a:gd name="connsiteY82" fmla="*/ 196850 h 381009"/>
              <a:gd name="connsiteX83" fmla="*/ 212335 w 694935"/>
              <a:gd name="connsiteY83" fmla="*/ 190500 h 381009"/>
              <a:gd name="connsiteX84" fmla="*/ 161535 w 694935"/>
              <a:gd name="connsiteY84" fmla="*/ 177800 h 381009"/>
              <a:gd name="connsiteX85" fmla="*/ 142485 w 694935"/>
              <a:gd name="connsiteY85" fmla="*/ 165100 h 381009"/>
              <a:gd name="connsiteX86" fmla="*/ 98035 w 694935"/>
              <a:gd name="connsiteY86" fmla="*/ 152400 h 381009"/>
              <a:gd name="connsiteX87" fmla="*/ 78985 w 694935"/>
              <a:gd name="connsiteY87" fmla="*/ 146050 h 381009"/>
              <a:gd name="connsiteX88" fmla="*/ 59935 w 694935"/>
              <a:gd name="connsiteY88" fmla="*/ 133350 h 381009"/>
              <a:gd name="connsiteX89" fmla="*/ 66285 w 694935"/>
              <a:gd name="connsiteY89" fmla="*/ 82550 h 381009"/>
              <a:gd name="connsiteX90" fmla="*/ 91685 w 694935"/>
              <a:gd name="connsiteY90" fmla="*/ 44450 h 381009"/>
              <a:gd name="connsiteX91" fmla="*/ 123435 w 694935"/>
              <a:gd name="connsiteY91" fmla="*/ 0 h 381009"/>
              <a:gd name="connsiteX92" fmla="*/ 186935 w 694935"/>
              <a:gd name="connsiteY92" fmla="*/ 6350 h 381009"/>
              <a:gd name="connsiteX93" fmla="*/ 256785 w 694935"/>
              <a:gd name="connsiteY93" fmla="*/ 38100 h 381009"/>
              <a:gd name="connsiteX94" fmla="*/ 282185 w 694935"/>
              <a:gd name="connsiteY94" fmla="*/ 44450 h 381009"/>
              <a:gd name="connsiteX95" fmla="*/ 313935 w 694935"/>
              <a:gd name="connsiteY95" fmla="*/ 57150 h 381009"/>
              <a:gd name="connsiteX96" fmla="*/ 339335 w 694935"/>
              <a:gd name="connsiteY96" fmla="*/ 63500 h 381009"/>
              <a:gd name="connsiteX97" fmla="*/ 364735 w 694935"/>
              <a:gd name="connsiteY97" fmla="*/ 76200 h 381009"/>
              <a:gd name="connsiteX98" fmla="*/ 409185 w 694935"/>
              <a:gd name="connsiteY98" fmla="*/ 88900 h 381009"/>
              <a:gd name="connsiteX99" fmla="*/ 447285 w 694935"/>
              <a:gd name="connsiteY99" fmla="*/ 101600 h 381009"/>
              <a:gd name="connsiteX100" fmla="*/ 466335 w 694935"/>
              <a:gd name="connsiteY100" fmla="*/ 107950 h 381009"/>
              <a:gd name="connsiteX101" fmla="*/ 498085 w 694935"/>
              <a:gd name="connsiteY101" fmla="*/ 114300 h 381009"/>
              <a:gd name="connsiteX102" fmla="*/ 599685 w 694935"/>
              <a:gd name="connsiteY102" fmla="*/ 107950 h 381009"/>
              <a:gd name="connsiteX103" fmla="*/ 618735 w 694935"/>
              <a:gd name="connsiteY103" fmla="*/ 88900 h 381009"/>
              <a:gd name="connsiteX104" fmla="*/ 580635 w 694935"/>
              <a:gd name="connsiteY104" fmla="*/ 76200 h 381009"/>
              <a:gd name="connsiteX105" fmla="*/ 504435 w 694935"/>
              <a:gd name="connsiteY105" fmla="*/ 82550 h 381009"/>
              <a:gd name="connsiteX106" fmla="*/ 485385 w 694935"/>
              <a:gd name="connsiteY106" fmla="*/ 88900 h 381009"/>
              <a:gd name="connsiteX107" fmla="*/ 479035 w 694935"/>
              <a:gd name="connsiteY107" fmla="*/ 107950 h 381009"/>
              <a:gd name="connsiteX108" fmla="*/ 466335 w 694935"/>
              <a:gd name="connsiteY108" fmla="*/ 127000 h 381009"/>
              <a:gd name="connsiteX109" fmla="*/ 421885 w 694935"/>
              <a:gd name="connsiteY109" fmla="*/ 165100 h 381009"/>
              <a:gd name="connsiteX110" fmla="*/ 402835 w 694935"/>
              <a:gd name="connsiteY110" fmla="*/ 177800 h 381009"/>
              <a:gd name="connsiteX111" fmla="*/ 377435 w 694935"/>
              <a:gd name="connsiteY111" fmla="*/ 184150 h 381009"/>
              <a:gd name="connsiteX112" fmla="*/ 358385 w 694935"/>
              <a:gd name="connsiteY112" fmla="*/ 190500 h 381009"/>
              <a:gd name="connsiteX113" fmla="*/ 142485 w 694935"/>
              <a:gd name="connsiteY113" fmla="*/ 209550 h 381009"/>
              <a:gd name="connsiteX114" fmla="*/ 104385 w 694935"/>
              <a:gd name="connsiteY114" fmla="*/ 222250 h 381009"/>
              <a:gd name="connsiteX115" fmla="*/ 85335 w 694935"/>
              <a:gd name="connsiteY115" fmla="*/ 228600 h 381009"/>
              <a:gd name="connsiteX116" fmla="*/ 47235 w 694935"/>
              <a:gd name="connsiteY116" fmla="*/ 266700 h 381009"/>
              <a:gd name="connsiteX117" fmla="*/ 9135 w 694935"/>
              <a:gd name="connsiteY117" fmla="*/ 292100 h 381009"/>
              <a:gd name="connsiteX118" fmla="*/ 72635 w 694935"/>
              <a:gd name="connsiteY118" fmla="*/ 311150 h 381009"/>
              <a:gd name="connsiteX119" fmla="*/ 434585 w 694935"/>
              <a:gd name="connsiteY119" fmla="*/ 304800 h 381009"/>
              <a:gd name="connsiteX120" fmla="*/ 485385 w 694935"/>
              <a:gd name="connsiteY120" fmla="*/ 298450 h 381009"/>
              <a:gd name="connsiteX121" fmla="*/ 504435 w 694935"/>
              <a:gd name="connsiteY121" fmla="*/ 292100 h 381009"/>
              <a:gd name="connsiteX122" fmla="*/ 580635 w 694935"/>
              <a:gd name="connsiteY122" fmla="*/ 273050 h 381009"/>
              <a:gd name="connsiteX123" fmla="*/ 599685 w 694935"/>
              <a:gd name="connsiteY123" fmla="*/ 260350 h 381009"/>
              <a:gd name="connsiteX124" fmla="*/ 656835 w 694935"/>
              <a:gd name="connsiteY124" fmla="*/ 241300 h 381009"/>
              <a:gd name="connsiteX125" fmla="*/ 675885 w 694935"/>
              <a:gd name="connsiteY125" fmla="*/ 234950 h 381009"/>
              <a:gd name="connsiteX126" fmla="*/ 694935 w 694935"/>
              <a:gd name="connsiteY126" fmla="*/ 228600 h 381009"/>
              <a:gd name="connsiteX127" fmla="*/ 688585 w 694935"/>
              <a:gd name="connsiteY127" fmla="*/ 190500 h 381009"/>
              <a:gd name="connsiteX128" fmla="*/ 669535 w 694935"/>
              <a:gd name="connsiteY128" fmla="*/ 171450 h 381009"/>
              <a:gd name="connsiteX129" fmla="*/ 618735 w 694935"/>
              <a:gd name="connsiteY129" fmla="*/ 152400 h 381009"/>
              <a:gd name="connsiteX130" fmla="*/ 561585 w 694935"/>
              <a:gd name="connsiteY130" fmla="*/ 158750 h 381009"/>
              <a:gd name="connsiteX131" fmla="*/ 529835 w 694935"/>
              <a:gd name="connsiteY131" fmla="*/ 190500 h 381009"/>
              <a:gd name="connsiteX132" fmla="*/ 529835 w 694935"/>
              <a:gd name="connsiteY132" fmla="*/ 196850 h 38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94935" h="381009">
                <a:moveTo>
                  <a:pt x="136135" y="171450"/>
                </a:moveTo>
                <a:lnTo>
                  <a:pt x="523485" y="177800"/>
                </a:lnTo>
                <a:cubicBezTo>
                  <a:pt x="530165" y="178231"/>
                  <a:pt x="532321" y="190635"/>
                  <a:pt x="529835" y="196850"/>
                </a:cubicBezTo>
                <a:cubicBezTo>
                  <a:pt x="527001" y="203936"/>
                  <a:pt x="517135" y="205317"/>
                  <a:pt x="510785" y="209550"/>
                </a:cubicBezTo>
                <a:cubicBezTo>
                  <a:pt x="393620" y="206295"/>
                  <a:pt x="342382" y="221306"/>
                  <a:pt x="256785" y="196850"/>
                </a:cubicBezTo>
                <a:cubicBezTo>
                  <a:pt x="250349" y="195011"/>
                  <a:pt x="244085" y="192617"/>
                  <a:pt x="237735" y="190500"/>
                </a:cubicBezTo>
                <a:cubicBezTo>
                  <a:pt x="227152" y="192617"/>
                  <a:pt x="209775" y="186744"/>
                  <a:pt x="205985" y="196850"/>
                </a:cubicBezTo>
                <a:cubicBezTo>
                  <a:pt x="187952" y="244938"/>
                  <a:pt x="227177" y="242998"/>
                  <a:pt x="250435" y="247650"/>
                </a:cubicBezTo>
                <a:cubicBezTo>
                  <a:pt x="320285" y="245533"/>
                  <a:pt x="390344" y="247103"/>
                  <a:pt x="459985" y="241300"/>
                </a:cubicBezTo>
                <a:cubicBezTo>
                  <a:pt x="467590" y="240666"/>
                  <a:pt x="474802" y="234950"/>
                  <a:pt x="479035" y="228600"/>
                </a:cubicBezTo>
                <a:cubicBezTo>
                  <a:pt x="483876" y="221338"/>
                  <a:pt x="483268" y="211667"/>
                  <a:pt x="485385" y="203200"/>
                </a:cubicBezTo>
                <a:cubicBezTo>
                  <a:pt x="483268" y="182033"/>
                  <a:pt x="483818" y="160427"/>
                  <a:pt x="479035" y="139700"/>
                </a:cubicBezTo>
                <a:cubicBezTo>
                  <a:pt x="473800" y="117017"/>
                  <a:pt x="463771" y="121365"/>
                  <a:pt x="447285" y="114300"/>
                </a:cubicBezTo>
                <a:cubicBezTo>
                  <a:pt x="438584" y="110571"/>
                  <a:pt x="430352" y="105833"/>
                  <a:pt x="421885" y="101600"/>
                </a:cubicBezTo>
                <a:cubicBezTo>
                  <a:pt x="398602" y="103717"/>
                  <a:pt x="375179" y="104644"/>
                  <a:pt x="352035" y="107950"/>
                </a:cubicBezTo>
                <a:cubicBezTo>
                  <a:pt x="345409" y="108897"/>
                  <a:pt x="338212" y="110119"/>
                  <a:pt x="332985" y="114300"/>
                </a:cubicBezTo>
                <a:cubicBezTo>
                  <a:pt x="327026" y="119068"/>
                  <a:pt x="326028" y="128324"/>
                  <a:pt x="320285" y="133350"/>
                </a:cubicBezTo>
                <a:cubicBezTo>
                  <a:pt x="308798" y="143401"/>
                  <a:pt x="294885" y="150283"/>
                  <a:pt x="282185" y="158750"/>
                </a:cubicBezTo>
                <a:cubicBezTo>
                  <a:pt x="275835" y="162983"/>
                  <a:pt x="270375" y="169037"/>
                  <a:pt x="263135" y="171450"/>
                </a:cubicBezTo>
                <a:cubicBezTo>
                  <a:pt x="217460" y="186675"/>
                  <a:pt x="274499" y="168203"/>
                  <a:pt x="218685" y="184150"/>
                </a:cubicBezTo>
                <a:cubicBezTo>
                  <a:pt x="212249" y="185989"/>
                  <a:pt x="206071" y="188661"/>
                  <a:pt x="199635" y="190500"/>
                </a:cubicBezTo>
                <a:cubicBezTo>
                  <a:pt x="191244" y="192898"/>
                  <a:pt x="182626" y="194452"/>
                  <a:pt x="174235" y="196850"/>
                </a:cubicBezTo>
                <a:cubicBezTo>
                  <a:pt x="167799" y="198689"/>
                  <a:pt x="161679" y="201577"/>
                  <a:pt x="155185" y="203200"/>
                </a:cubicBezTo>
                <a:cubicBezTo>
                  <a:pt x="144714" y="205818"/>
                  <a:pt x="133952" y="207123"/>
                  <a:pt x="123435" y="209550"/>
                </a:cubicBezTo>
                <a:cubicBezTo>
                  <a:pt x="106428" y="213475"/>
                  <a:pt x="72635" y="222250"/>
                  <a:pt x="72635" y="222250"/>
                </a:cubicBezTo>
                <a:lnTo>
                  <a:pt x="2785" y="215900"/>
                </a:lnTo>
                <a:cubicBezTo>
                  <a:pt x="-5021" y="211997"/>
                  <a:pt x="5697" y="198522"/>
                  <a:pt x="9135" y="190500"/>
                </a:cubicBezTo>
                <a:cubicBezTo>
                  <a:pt x="12141" y="183485"/>
                  <a:pt x="15876" y="176218"/>
                  <a:pt x="21835" y="171450"/>
                </a:cubicBezTo>
                <a:cubicBezTo>
                  <a:pt x="25976" y="168137"/>
                  <a:pt x="64626" y="159165"/>
                  <a:pt x="66285" y="158750"/>
                </a:cubicBezTo>
                <a:cubicBezTo>
                  <a:pt x="98035" y="162983"/>
                  <a:pt x="129940" y="166184"/>
                  <a:pt x="161535" y="171450"/>
                </a:cubicBezTo>
                <a:cubicBezTo>
                  <a:pt x="183921" y="175181"/>
                  <a:pt x="207544" y="194915"/>
                  <a:pt x="225035" y="203200"/>
                </a:cubicBezTo>
                <a:cubicBezTo>
                  <a:pt x="249903" y="214980"/>
                  <a:pt x="275130" y="226248"/>
                  <a:pt x="301235" y="234950"/>
                </a:cubicBezTo>
                <a:cubicBezTo>
                  <a:pt x="307585" y="237067"/>
                  <a:pt x="314191" y="238530"/>
                  <a:pt x="320285" y="241300"/>
                </a:cubicBezTo>
                <a:cubicBezTo>
                  <a:pt x="337520" y="249134"/>
                  <a:pt x="355333" y="256198"/>
                  <a:pt x="371085" y="266700"/>
                </a:cubicBezTo>
                <a:cubicBezTo>
                  <a:pt x="377435" y="270933"/>
                  <a:pt x="383309" y="275987"/>
                  <a:pt x="390135" y="279400"/>
                </a:cubicBezTo>
                <a:cubicBezTo>
                  <a:pt x="396122" y="282393"/>
                  <a:pt x="403033" y="283113"/>
                  <a:pt x="409185" y="285750"/>
                </a:cubicBezTo>
                <a:cubicBezTo>
                  <a:pt x="417886" y="289479"/>
                  <a:pt x="426118" y="294217"/>
                  <a:pt x="434585" y="298450"/>
                </a:cubicBezTo>
                <a:cubicBezTo>
                  <a:pt x="541639" y="294997"/>
                  <a:pt x="664602" y="356321"/>
                  <a:pt x="625085" y="247650"/>
                </a:cubicBezTo>
                <a:cubicBezTo>
                  <a:pt x="618510" y="229569"/>
                  <a:pt x="602543" y="218440"/>
                  <a:pt x="586985" y="209550"/>
                </a:cubicBezTo>
                <a:cubicBezTo>
                  <a:pt x="578766" y="204854"/>
                  <a:pt x="570286" y="200579"/>
                  <a:pt x="561585" y="196850"/>
                </a:cubicBezTo>
                <a:cubicBezTo>
                  <a:pt x="550994" y="192311"/>
                  <a:pt x="527205" y="186164"/>
                  <a:pt x="517135" y="184150"/>
                </a:cubicBezTo>
                <a:cubicBezTo>
                  <a:pt x="504510" y="181625"/>
                  <a:pt x="491526" y="180923"/>
                  <a:pt x="479035" y="177800"/>
                </a:cubicBezTo>
                <a:cubicBezTo>
                  <a:pt x="466048" y="174553"/>
                  <a:pt x="453635" y="169333"/>
                  <a:pt x="440935" y="165100"/>
                </a:cubicBezTo>
                <a:cubicBezTo>
                  <a:pt x="434585" y="162983"/>
                  <a:pt x="427872" y="161743"/>
                  <a:pt x="421885" y="158750"/>
                </a:cubicBezTo>
                <a:cubicBezTo>
                  <a:pt x="413418" y="154517"/>
                  <a:pt x="404602" y="150920"/>
                  <a:pt x="396485" y="146050"/>
                </a:cubicBezTo>
                <a:cubicBezTo>
                  <a:pt x="383397" y="138197"/>
                  <a:pt x="372865" y="125477"/>
                  <a:pt x="358385" y="120650"/>
                </a:cubicBezTo>
                <a:lnTo>
                  <a:pt x="320285" y="107950"/>
                </a:lnTo>
                <a:cubicBezTo>
                  <a:pt x="290652" y="110067"/>
                  <a:pt x="260890" y="110829"/>
                  <a:pt x="231385" y="114300"/>
                </a:cubicBezTo>
                <a:cubicBezTo>
                  <a:pt x="224737" y="115082"/>
                  <a:pt x="217068" y="115917"/>
                  <a:pt x="212335" y="120650"/>
                </a:cubicBezTo>
                <a:cubicBezTo>
                  <a:pt x="201542" y="131443"/>
                  <a:pt x="195402" y="146050"/>
                  <a:pt x="186935" y="158750"/>
                </a:cubicBezTo>
                <a:cubicBezTo>
                  <a:pt x="182702" y="165100"/>
                  <a:pt x="176648" y="170560"/>
                  <a:pt x="174235" y="177800"/>
                </a:cubicBezTo>
                <a:cubicBezTo>
                  <a:pt x="172118" y="184150"/>
                  <a:pt x="171136" y="190999"/>
                  <a:pt x="167885" y="196850"/>
                </a:cubicBezTo>
                <a:cubicBezTo>
                  <a:pt x="131494" y="262354"/>
                  <a:pt x="150503" y="210895"/>
                  <a:pt x="136135" y="254000"/>
                </a:cubicBezTo>
                <a:cubicBezTo>
                  <a:pt x="138252" y="262467"/>
                  <a:pt x="136898" y="272696"/>
                  <a:pt x="142485" y="279400"/>
                </a:cubicBezTo>
                <a:cubicBezTo>
                  <a:pt x="148545" y="286672"/>
                  <a:pt x="158905" y="289107"/>
                  <a:pt x="167885" y="292100"/>
                </a:cubicBezTo>
                <a:cubicBezTo>
                  <a:pt x="184444" y="297620"/>
                  <a:pt x="201846" y="300207"/>
                  <a:pt x="218685" y="304800"/>
                </a:cubicBezTo>
                <a:cubicBezTo>
                  <a:pt x="225143" y="306561"/>
                  <a:pt x="231385" y="309033"/>
                  <a:pt x="237735" y="311150"/>
                </a:cubicBezTo>
                <a:cubicBezTo>
                  <a:pt x="309702" y="309033"/>
                  <a:pt x="381737" y="308584"/>
                  <a:pt x="453635" y="304800"/>
                </a:cubicBezTo>
                <a:cubicBezTo>
                  <a:pt x="462350" y="304341"/>
                  <a:pt x="470308" y="298450"/>
                  <a:pt x="479035" y="298450"/>
                </a:cubicBezTo>
                <a:cubicBezTo>
                  <a:pt x="506633" y="298450"/>
                  <a:pt x="534068" y="302683"/>
                  <a:pt x="561585" y="304800"/>
                </a:cubicBezTo>
                <a:cubicBezTo>
                  <a:pt x="569776" y="310260"/>
                  <a:pt x="596809" y="326484"/>
                  <a:pt x="599685" y="336550"/>
                </a:cubicBezTo>
                <a:cubicBezTo>
                  <a:pt x="602083" y="344941"/>
                  <a:pt x="595452" y="353483"/>
                  <a:pt x="593335" y="361950"/>
                </a:cubicBezTo>
                <a:cubicBezTo>
                  <a:pt x="553118" y="359833"/>
                  <a:pt x="512619" y="360809"/>
                  <a:pt x="472685" y="355600"/>
                </a:cubicBezTo>
                <a:cubicBezTo>
                  <a:pt x="463298" y="354376"/>
                  <a:pt x="456352" y="345620"/>
                  <a:pt x="447285" y="342900"/>
                </a:cubicBezTo>
                <a:cubicBezTo>
                  <a:pt x="434953" y="339200"/>
                  <a:pt x="421931" y="338371"/>
                  <a:pt x="409185" y="336550"/>
                </a:cubicBezTo>
                <a:cubicBezTo>
                  <a:pt x="357865" y="329219"/>
                  <a:pt x="354568" y="330517"/>
                  <a:pt x="301235" y="323850"/>
                </a:cubicBezTo>
                <a:cubicBezTo>
                  <a:pt x="286383" y="321994"/>
                  <a:pt x="271511" y="320177"/>
                  <a:pt x="256785" y="317500"/>
                </a:cubicBezTo>
                <a:cubicBezTo>
                  <a:pt x="235672" y="313661"/>
                  <a:pt x="213167" y="305077"/>
                  <a:pt x="193285" y="298450"/>
                </a:cubicBezTo>
                <a:lnTo>
                  <a:pt x="174235" y="292100"/>
                </a:lnTo>
                <a:lnTo>
                  <a:pt x="155185" y="285750"/>
                </a:lnTo>
                <a:cubicBezTo>
                  <a:pt x="126584" y="288610"/>
                  <a:pt x="85335" y="273227"/>
                  <a:pt x="85335" y="311150"/>
                </a:cubicBezTo>
                <a:cubicBezTo>
                  <a:pt x="85335" y="330317"/>
                  <a:pt x="79548" y="353465"/>
                  <a:pt x="91685" y="368300"/>
                </a:cubicBezTo>
                <a:cubicBezTo>
                  <a:pt x="102738" y="381809"/>
                  <a:pt x="142485" y="381000"/>
                  <a:pt x="142485" y="381000"/>
                </a:cubicBezTo>
                <a:cubicBezTo>
                  <a:pt x="214452" y="378883"/>
                  <a:pt x="286492" y="378536"/>
                  <a:pt x="358385" y="374650"/>
                </a:cubicBezTo>
                <a:cubicBezTo>
                  <a:pt x="365069" y="374289"/>
                  <a:pt x="371448" y="371293"/>
                  <a:pt x="377435" y="368300"/>
                </a:cubicBezTo>
                <a:cubicBezTo>
                  <a:pt x="388474" y="362780"/>
                  <a:pt x="398719" y="355791"/>
                  <a:pt x="409185" y="349250"/>
                </a:cubicBezTo>
                <a:cubicBezTo>
                  <a:pt x="415657" y="345205"/>
                  <a:pt x="421220" y="339556"/>
                  <a:pt x="428235" y="336550"/>
                </a:cubicBezTo>
                <a:cubicBezTo>
                  <a:pt x="456719" y="324343"/>
                  <a:pt x="447971" y="336207"/>
                  <a:pt x="472685" y="323850"/>
                </a:cubicBezTo>
                <a:cubicBezTo>
                  <a:pt x="479511" y="320437"/>
                  <a:pt x="484909" y="314563"/>
                  <a:pt x="491735" y="311150"/>
                </a:cubicBezTo>
                <a:cubicBezTo>
                  <a:pt x="504752" y="304641"/>
                  <a:pt x="530459" y="300865"/>
                  <a:pt x="542535" y="298450"/>
                </a:cubicBezTo>
                <a:cubicBezTo>
                  <a:pt x="552132" y="260063"/>
                  <a:pt x="546125" y="281329"/>
                  <a:pt x="561585" y="234950"/>
                </a:cubicBezTo>
                <a:lnTo>
                  <a:pt x="567935" y="215900"/>
                </a:lnTo>
                <a:cubicBezTo>
                  <a:pt x="460148" y="144042"/>
                  <a:pt x="565684" y="209465"/>
                  <a:pt x="231385" y="196850"/>
                </a:cubicBezTo>
                <a:cubicBezTo>
                  <a:pt x="224696" y="196598"/>
                  <a:pt x="218793" y="192261"/>
                  <a:pt x="212335" y="190500"/>
                </a:cubicBezTo>
                <a:cubicBezTo>
                  <a:pt x="195496" y="185907"/>
                  <a:pt x="161535" y="177800"/>
                  <a:pt x="161535" y="177800"/>
                </a:cubicBezTo>
                <a:cubicBezTo>
                  <a:pt x="155185" y="173567"/>
                  <a:pt x="149311" y="168513"/>
                  <a:pt x="142485" y="165100"/>
                </a:cubicBezTo>
                <a:cubicBezTo>
                  <a:pt x="132335" y="160025"/>
                  <a:pt x="107530" y="155113"/>
                  <a:pt x="98035" y="152400"/>
                </a:cubicBezTo>
                <a:cubicBezTo>
                  <a:pt x="91599" y="150561"/>
                  <a:pt x="84972" y="149043"/>
                  <a:pt x="78985" y="146050"/>
                </a:cubicBezTo>
                <a:cubicBezTo>
                  <a:pt x="72159" y="142637"/>
                  <a:pt x="66285" y="137583"/>
                  <a:pt x="59935" y="133350"/>
                </a:cubicBezTo>
                <a:cubicBezTo>
                  <a:pt x="62052" y="116417"/>
                  <a:pt x="60545" y="98621"/>
                  <a:pt x="66285" y="82550"/>
                </a:cubicBezTo>
                <a:cubicBezTo>
                  <a:pt x="71419" y="68176"/>
                  <a:pt x="83218" y="57150"/>
                  <a:pt x="91685" y="44450"/>
                </a:cubicBezTo>
                <a:cubicBezTo>
                  <a:pt x="110256" y="16594"/>
                  <a:pt x="99806" y="31505"/>
                  <a:pt x="123435" y="0"/>
                </a:cubicBezTo>
                <a:cubicBezTo>
                  <a:pt x="144602" y="2117"/>
                  <a:pt x="166228" y="1478"/>
                  <a:pt x="186935" y="6350"/>
                </a:cubicBezTo>
                <a:cubicBezTo>
                  <a:pt x="227224" y="15830"/>
                  <a:pt x="224519" y="26000"/>
                  <a:pt x="256785" y="38100"/>
                </a:cubicBezTo>
                <a:cubicBezTo>
                  <a:pt x="264957" y="41164"/>
                  <a:pt x="273906" y="41690"/>
                  <a:pt x="282185" y="44450"/>
                </a:cubicBezTo>
                <a:cubicBezTo>
                  <a:pt x="292999" y="48055"/>
                  <a:pt x="303121" y="53545"/>
                  <a:pt x="313935" y="57150"/>
                </a:cubicBezTo>
                <a:cubicBezTo>
                  <a:pt x="322214" y="59910"/>
                  <a:pt x="331163" y="60436"/>
                  <a:pt x="339335" y="63500"/>
                </a:cubicBezTo>
                <a:cubicBezTo>
                  <a:pt x="348198" y="66824"/>
                  <a:pt x="356034" y="72471"/>
                  <a:pt x="364735" y="76200"/>
                </a:cubicBezTo>
                <a:cubicBezTo>
                  <a:pt x="381333" y="83313"/>
                  <a:pt x="391283" y="83529"/>
                  <a:pt x="409185" y="88900"/>
                </a:cubicBezTo>
                <a:cubicBezTo>
                  <a:pt x="422007" y="92747"/>
                  <a:pt x="434585" y="97367"/>
                  <a:pt x="447285" y="101600"/>
                </a:cubicBezTo>
                <a:cubicBezTo>
                  <a:pt x="453635" y="103717"/>
                  <a:pt x="459771" y="106637"/>
                  <a:pt x="466335" y="107950"/>
                </a:cubicBezTo>
                <a:lnTo>
                  <a:pt x="498085" y="114300"/>
                </a:lnTo>
                <a:cubicBezTo>
                  <a:pt x="531952" y="112183"/>
                  <a:pt x="566480" y="114941"/>
                  <a:pt x="599685" y="107950"/>
                </a:cubicBezTo>
                <a:cubicBezTo>
                  <a:pt x="608473" y="106100"/>
                  <a:pt x="623355" y="96601"/>
                  <a:pt x="618735" y="88900"/>
                </a:cubicBezTo>
                <a:cubicBezTo>
                  <a:pt x="611847" y="77421"/>
                  <a:pt x="593335" y="80433"/>
                  <a:pt x="580635" y="76200"/>
                </a:cubicBezTo>
                <a:cubicBezTo>
                  <a:pt x="555235" y="78317"/>
                  <a:pt x="529699" y="79181"/>
                  <a:pt x="504435" y="82550"/>
                </a:cubicBezTo>
                <a:cubicBezTo>
                  <a:pt x="497800" y="83435"/>
                  <a:pt x="490118" y="84167"/>
                  <a:pt x="485385" y="88900"/>
                </a:cubicBezTo>
                <a:cubicBezTo>
                  <a:pt x="480652" y="93633"/>
                  <a:pt x="482028" y="101963"/>
                  <a:pt x="479035" y="107950"/>
                </a:cubicBezTo>
                <a:cubicBezTo>
                  <a:pt x="475622" y="114776"/>
                  <a:pt x="471221" y="121137"/>
                  <a:pt x="466335" y="127000"/>
                </a:cubicBezTo>
                <a:cubicBezTo>
                  <a:pt x="452760" y="143290"/>
                  <a:pt x="439197" y="152734"/>
                  <a:pt x="421885" y="165100"/>
                </a:cubicBezTo>
                <a:cubicBezTo>
                  <a:pt x="415675" y="169536"/>
                  <a:pt x="409850" y="174794"/>
                  <a:pt x="402835" y="177800"/>
                </a:cubicBezTo>
                <a:cubicBezTo>
                  <a:pt x="394813" y="181238"/>
                  <a:pt x="385826" y="181752"/>
                  <a:pt x="377435" y="184150"/>
                </a:cubicBezTo>
                <a:cubicBezTo>
                  <a:pt x="370999" y="185989"/>
                  <a:pt x="364907" y="188995"/>
                  <a:pt x="358385" y="190500"/>
                </a:cubicBezTo>
                <a:cubicBezTo>
                  <a:pt x="263473" y="212403"/>
                  <a:pt x="273007" y="204112"/>
                  <a:pt x="142485" y="209550"/>
                </a:cubicBezTo>
                <a:lnTo>
                  <a:pt x="104385" y="222250"/>
                </a:lnTo>
                <a:lnTo>
                  <a:pt x="85335" y="228600"/>
                </a:lnTo>
                <a:cubicBezTo>
                  <a:pt x="72635" y="241300"/>
                  <a:pt x="62179" y="256737"/>
                  <a:pt x="47235" y="266700"/>
                </a:cubicBezTo>
                <a:lnTo>
                  <a:pt x="9135" y="292100"/>
                </a:lnTo>
                <a:cubicBezTo>
                  <a:pt x="55514" y="307560"/>
                  <a:pt x="34248" y="301553"/>
                  <a:pt x="72635" y="311150"/>
                </a:cubicBezTo>
                <a:lnTo>
                  <a:pt x="434585" y="304800"/>
                </a:lnTo>
                <a:cubicBezTo>
                  <a:pt x="451642" y="304275"/>
                  <a:pt x="468595" y="301503"/>
                  <a:pt x="485385" y="298450"/>
                </a:cubicBezTo>
                <a:cubicBezTo>
                  <a:pt x="491971" y="297253"/>
                  <a:pt x="497941" y="293723"/>
                  <a:pt x="504435" y="292100"/>
                </a:cubicBezTo>
                <a:cubicBezTo>
                  <a:pt x="616900" y="263984"/>
                  <a:pt x="432141" y="315477"/>
                  <a:pt x="580635" y="273050"/>
                </a:cubicBezTo>
                <a:cubicBezTo>
                  <a:pt x="586985" y="268817"/>
                  <a:pt x="592711" y="263450"/>
                  <a:pt x="599685" y="260350"/>
                </a:cubicBezTo>
                <a:lnTo>
                  <a:pt x="656835" y="241300"/>
                </a:lnTo>
                <a:lnTo>
                  <a:pt x="675885" y="234950"/>
                </a:lnTo>
                <a:lnTo>
                  <a:pt x="694935" y="228600"/>
                </a:lnTo>
                <a:cubicBezTo>
                  <a:pt x="692818" y="215900"/>
                  <a:pt x="693814" y="202265"/>
                  <a:pt x="688585" y="190500"/>
                </a:cubicBezTo>
                <a:cubicBezTo>
                  <a:pt x="684938" y="182294"/>
                  <a:pt x="676434" y="177199"/>
                  <a:pt x="669535" y="171450"/>
                </a:cubicBezTo>
                <a:cubicBezTo>
                  <a:pt x="648881" y="154238"/>
                  <a:pt x="647537" y="158160"/>
                  <a:pt x="618735" y="152400"/>
                </a:cubicBezTo>
                <a:cubicBezTo>
                  <a:pt x="599685" y="154517"/>
                  <a:pt x="580180" y="154101"/>
                  <a:pt x="561585" y="158750"/>
                </a:cubicBezTo>
                <a:cubicBezTo>
                  <a:pt x="547071" y="162379"/>
                  <a:pt x="535883" y="178405"/>
                  <a:pt x="529835" y="190500"/>
                </a:cubicBezTo>
                <a:cubicBezTo>
                  <a:pt x="528888" y="192393"/>
                  <a:pt x="529835" y="194733"/>
                  <a:pt x="529835" y="196850"/>
                </a:cubicBezTo>
              </a:path>
            </a:pathLst>
          </a:custGeom>
          <a:ln w="317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25" name="Flèche : courbe vers le bas 24">
            <a:extLst>
              <a:ext uri="{FF2B5EF4-FFF2-40B4-BE49-F238E27FC236}">
                <a16:creationId xmlns:a16="http://schemas.microsoft.com/office/drawing/2014/main" id="{66D4FC39-1346-4EF8-9194-F9AB73D23CDB}"/>
              </a:ext>
            </a:extLst>
          </p:cNvPr>
          <p:cNvSpPr/>
          <p:nvPr/>
        </p:nvSpPr>
        <p:spPr>
          <a:xfrm>
            <a:off x="2933521" y="2056481"/>
            <a:ext cx="2123659" cy="549694"/>
          </a:xfrm>
          <a:prstGeom prst="curvedDownArrow">
            <a:avLst>
              <a:gd name="adj1" fmla="val 25000"/>
              <a:gd name="adj2" fmla="val 49986"/>
              <a:gd name="adj3" fmla="val 2382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1851BCD-80A0-434A-9E63-A4018893F63F}"/>
              </a:ext>
            </a:extLst>
          </p:cNvPr>
          <p:cNvSpPr txBox="1"/>
          <p:nvPr/>
        </p:nvSpPr>
        <p:spPr>
          <a:xfrm>
            <a:off x="2758918" y="1273871"/>
            <a:ext cx="2123658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Acide acétique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Chauffage à 40 °C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AC05F70C-A25B-4CFA-AAE0-910FC0D54132}"/>
              </a:ext>
            </a:extLst>
          </p:cNvPr>
          <p:cNvCxnSpPr/>
          <p:nvPr/>
        </p:nvCxnSpPr>
        <p:spPr>
          <a:xfrm>
            <a:off x="1485900" y="3539424"/>
            <a:ext cx="1047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F6C99A7-99A4-4797-9CB2-FE59F9805BAE}"/>
                  </a:ext>
                </a:extLst>
              </p:cNvPr>
              <p:cNvSpPr txBox="1"/>
              <p:nvPr/>
            </p:nvSpPr>
            <p:spPr>
              <a:xfrm>
                <a:off x="408360" y="3244216"/>
                <a:ext cx="1077539" cy="64633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Lait </a:t>
                </a:r>
              </a:p>
              <a:p>
                <a:pPr algn="ctr"/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CF6C99A7-99A4-4797-9CB2-FE59F980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60" y="3244216"/>
                <a:ext cx="1077539" cy="646331"/>
              </a:xfrm>
              <a:prstGeom prst="rect">
                <a:avLst/>
              </a:prstGeom>
              <a:blipFill>
                <a:blip r:embed="rId2"/>
                <a:stretch>
                  <a:fillRect l="-3911" t="-3704" r="-3911" b="-12963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F18CB6A9-D3C5-43DE-8BFC-4893A26074D6}"/>
              </a:ext>
            </a:extLst>
          </p:cNvPr>
          <p:cNvSpPr/>
          <p:nvPr/>
        </p:nvSpPr>
        <p:spPr>
          <a:xfrm>
            <a:off x="6063640" y="2887333"/>
            <a:ext cx="1066802" cy="49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2869024-A384-458E-8768-1C56E3181C2A}"/>
              </a:ext>
            </a:extLst>
          </p:cNvPr>
          <p:cNvSpPr txBox="1"/>
          <p:nvPr/>
        </p:nvSpPr>
        <p:spPr>
          <a:xfrm>
            <a:off x="7130442" y="2803502"/>
            <a:ext cx="252603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Essorage pour</a:t>
            </a:r>
          </a:p>
          <a:p>
            <a:r>
              <a:rPr lang="fr-FR" dirty="0"/>
              <a:t> récupérer la </a:t>
            </a:r>
          </a:p>
          <a:p>
            <a:r>
              <a:rPr lang="fr-FR" dirty="0"/>
              <a:t>caséine précipitée</a:t>
            </a:r>
          </a:p>
        </p:txBody>
      </p:sp>
    </p:spTree>
    <p:extLst>
      <p:ext uri="{BB962C8B-B14F-4D97-AF65-F5344CB8AC3E}">
        <p14:creationId xmlns:p14="http://schemas.microsoft.com/office/powerpoint/2010/main" val="71093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exte 2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</TotalTime>
  <Words>188</Words>
  <Application>Microsoft Office PowerPoint</Application>
  <PresentationFormat>Personnalisé</PresentationFormat>
  <Paragraphs>52</Paragraphs>
  <Slides>9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Titre</vt:lpstr>
      <vt:lpstr>texte</vt:lpstr>
      <vt:lpstr>Merci</vt:lpstr>
      <vt:lpstr>texte 2</vt:lpstr>
      <vt:lpstr>Chimie durable</vt:lpstr>
      <vt:lpstr>Présentation PowerPoint</vt:lpstr>
      <vt:lpstr>Les 12 principes de la chimie verte</vt:lpstr>
      <vt:lpstr>Synthèse d’une chalcone</vt:lpstr>
      <vt:lpstr>Présentation PowerPoint</vt:lpstr>
      <vt:lpstr>Procédé de BHC</vt:lpstr>
      <vt:lpstr>Catalyse de la dismutation de H2O2</vt:lpstr>
      <vt:lpstr>Extraction de la caséine du lait 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35</cp:revision>
  <cp:lastPrinted>2015-03-31T14:07:15Z</cp:lastPrinted>
  <dcterms:created xsi:type="dcterms:W3CDTF">2020-03-24T08:48:58Z</dcterms:created>
  <dcterms:modified xsi:type="dcterms:W3CDTF">2020-05-22T13:22:15Z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